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9.jpeg" ContentType="image/jpeg"/>
  <Override PartName="/ppt/media/image2.wmf" ContentType="image/x-wmf"/>
  <Override PartName="/ppt/media/image1.jpeg" ContentType="image/jpeg"/>
  <Override PartName="/ppt/media/image3.wmf" ContentType="image/x-wmf"/>
  <Override PartName="/ppt/media/image4.wmf" ContentType="image/x-wmf"/>
  <Override PartName="/ppt/media/image7.png" ContentType="image/png"/>
  <Override PartName="/ppt/media/image23.wmf" ContentType="image/x-wmf"/>
  <Override PartName="/ppt/media/image5.jpeg" ContentType="image/jpeg"/>
  <Override PartName="/ppt/media/image8.jpeg" ContentType="image/jpeg"/>
  <Override PartName="/ppt/media/image6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x="9144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FA1C218-16C4-4C86-8894-4611D18820CE}" type="slidenum">
              <a:rPr b="0" lang="fr-FR" sz="1400" spc="-1" strike="noStrike">
                <a:latin typeface="Times New Roman"/>
              </a:rPr>
              <a:t>1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ustomShape 1"/>
          <p:cNvSpPr/>
          <p:nvPr/>
        </p:nvSpPr>
        <p:spPr>
          <a:xfrm>
            <a:off x="3850560" y="9428760"/>
            <a:ext cx="2942640" cy="49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4C3DF95-DCD3-4748-9BB1-3CDF24A4B830}" type="slidenum">
              <a:rPr b="0" lang="fr-FR" sz="1200" spc="-1" strike="noStrike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b="0" lang="fr-FR" sz="1200" spc="-1" strike="noStrike">
              <a:latin typeface="Arial"/>
            </a:endParaRPr>
          </a:p>
        </p:txBody>
      </p:sp>
      <p:sp>
        <p:nvSpPr>
          <p:cNvPr id="580" name="CustomShape 2"/>
          <p:cNvSpPr/>
          <p:nvPr/>
        </p:nvSpPr>
        <p:spPr>
          <a:xfrm>
            <a:off x="3853800" y="9428400"/>
            <a:ext cx="2891160" cy="44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6760" rIns="86760" tIns="45000" bIns="45000" anchor="b"/>
          <a:p>
            <a:pPr algn="r">
              <a:lnSpc>
                <a:spcPct val="93000"/>
              </a:lnSpc>
            </a:pPr>
            <a:fld id="{5EE20AF9-7576-442E-9A25-29D9E0D39E1A}" type="slidenum">
              <a:rPr b="0" lang="fr-FR" sz="1800" spc="-1" strike="noStrike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b="0" lang="fr-FR" sz="1800" spc="-1" strike="noStrike">
              <a:latin typeface="Arial"/>
            </a:endParaRPr>
          </a:p>
        </p:txBody>
      </p:sp>
      <p:sp>
        <p:nvSpPr>
          <p:cNvPr id="581" name="CustomShape 3"/>
          <p:cNvSpPr/>
          <p:nvPr/>
        </p:nvSpPr>
        <p:spPr>
          <a:xfrm>
            <a:off x="3853800" y="9428400"/>
            <a:ext cx="2892240" cy="44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CustomShape 4"/>
          <p:cNvSpPr/>
          <p:nvPr/>
        </p:nvSpPr>
        <p:spPr>
          <a:xfrm>
            <a:off x="3853800" y="9428400"/>
            <a:ext cx="2896560" cy="44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CustomShape 5"/>
          <p:cNvSpPr/>
          <p:nvPr/>
        </p:nvSpPr>
        <p:spPr>
          <a:xfrm>
            <a:off x="3853800" y="9430560"/>
            <a:ext cx="2898720" cy="4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4" name="CustomShape 6"/>
          <p:cNvSpPr/>
          <p:nvPr/>
        </p:nvSpPr>
        <p:spPr>
          <a:xfrm>
            <a:off x="1132920" y="744120"/>
            <a:ext cx="4530240" cy="3719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CustomShape 7"/>
          <p:cNvSpPr/>
          <p:nvPr/>
        </p:nvSpPr>
        <p:spPr>
          <a:xfrm>
            <a:off x="679320" y="4714560"/>
            <a:ext cx="5396760" cy="446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1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fld id="{553D9B19-26C1-46AE-B63C-1D19BCD03AD8}" type="slidenum">
              <a:rPr b="0" lang="fr-FR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800" spc="-1" strike="noStrike">
              <a:latin typeface="Arial"/>
            </a:endParaRPr>
          </a:p>
        </p:txBody>
      </p:sp>
      <p:sp>
        <p:nvSpPr>
          <p:cNvPr id="606" name="CustomShape 2"/>
          <p:cNvSpPr/>
          <p:nvPr/>
        </p:nvSpPr>
        <p:spPr>
          <a:xfrm>
            <a:off x="3884760" y="8685360"/>
            <a:ext cx="296712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C61DE1BD-9D5A-447D-839F-2D07CD29DE1F}" type="slidenum">
              <a:rPr b="0" lang="fr-FR" sz="12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  <p:sp>
        <p:nvSpPr>
          <p:cNvPr id="607" name="PlaceHolder 3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608" name="CustomShape 4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1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fld id="{40EF1FDE-897C-41AA-B40C-E177B83D0B19}" type="slidenum">
              <a:rPr b="0" lang="fr-FR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800" spc="-1" strike="noStrike">
              <a:latin typeface="Arial"/>
            </a:endParaRPr>
          </a:p>
        </p:txBody>
      </p:sp>
      <p:sp>
        <p:nvSpPr>
          <p:cNvPr id="610" name="CustomShape 2"/>
          <p:cNvSpPr/>
          <p:nvPr/>
        </p:nvSpPr>
        <p:spPr>
          <a:xfrm>
            <a:off x="3884760" y="8685360"/>
            <a:ext cx="296712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710451DA-3F9E-4C80-85B4-2E44520EC13A}" type="slidenum">
              <a:rPr b="0" lang="fr-FR" sz="12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  <p:sp>
        <p:nvSpPr>
          <p:cNvPr id="611" name="PlaceHolder 3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612" name="CustomShape 4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ustomShape 1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fld id="{EC8F834B-1116-4A5B-AC7F-D2FDE2AC7E9E}" type="slidenum">
              <a:rPr b="0" lang="fr-FR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800" spc="-1" strike="noStrike">
              <a:latin typeface="Arial"/>
            </a:endParaRPr>
          </a:p>
        </p:txBody>
      </p:sp>
      <p:sp>
        <p:nvSpPr>
          <p:cNvPr id="614" name="CustomShape 2"/>
          <p:cNvSpPr/>
          <p:nvPr/>
        </p:nvSpPr>
        <p:spPr>
          <a:xfrm>
            <a:off x="3884760" y="8685360"/>
            <a:ext cx="296712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448BCA56-F795-48FE-AB81-028E4850D786}" type="slidenum">
              <a:rPr b="0" lang="fr-FR" sz="12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</p:spPr>
      </p:sp>
      <p:sp>
        <p:nvSpPr>
          <p:cNvPr id="616" name="CustomShape 4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3850560" y="9428760"/>
            <a:ext cx="2942640" cy="49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ABCC2D1-77D6-4BB5-823C-FE8A3A742ADC}" type="slidenum">
              <a:rPr b="0" lang="fr-F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  <p:sp>
        <p:nvSpPr>
          <p:cNvPr id="618" name="CustomShape 2"/>
          <p:cNvSpPr/>
          <p:nvPr/>
        </p:nvSpPr>
        <p:spPr>
          <a:xfrm>
            <a:off x="3853800" y="9428400"/>
            <a:ext cx="2891160" cy="44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6760" rIns="86760" tIns="45000" bIns="45000" anchor="b"/>
          <a:p>
            <a:pPr algn="r">
              <a:lnSpc>
                <a:spcPct val="93000"/>
              </a:lnSpc>
            </a:pPr>
            <a:fld id="{1EA0115D-BA3A-4E87-9303-AAFF39821EDC}" type="slidenum">
              <a:rPr b="0" lang="fr-FR" sz="1800" spc="-1" strike="noStrike">
                <a:solidFill>
                  <a:srgbClr val="000000"/>
                </a:solidFill>
                <a:latin typeface="Arial"/>
                <a:ea typeface="+mn-ea"/>
              </a:rPr>
              <a:t>&lt;numéro&gt;</a:t>
            </a:fld>
            <a:endParaRPr b="0" lang="fr-FR" sz="1800" spc="-1" strike="noStrike">
              <a:latin typeface="Arial"/>
            </a:endParaRPr>
          </a:p>
        </p:txBody>
      </p:sp>
      <p:sp>
        <p:nvSpPr>
          <p:cNvPr id="619" name="CustomShape 3"/>
          <p:cNvSpPr/>
          <p:nvPr/>
        </p:nvSpPr>
        <p:spPr>
          <a:xfrm>
            <a:off x="679320" y="4714920"/>
            <a:ext cx="5388120" cy="44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ustomShape 1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fld id="{267C3FAE-6959-4E47-A8D0-26692EE1F9EC}" type="slidenum">
              <a:rPr b="0" lang="fr-FR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800" spc="-1" strike="noStrike">
              <a:latin typeface="Arial"/>
            </a:endParaRPr>
          </a:p>
        </p:txBody>
      </p:sp>
      <p:sp>
        <p:nvSpPr>
          <p:cNvPr id="587" name="CustomShape 2"/>
          <p:cNvSpPr/>
          <p:nvPr/>
        </p:nvSpPr>
        <p:spPr>
          <a:xfrm>
            <a:off x="3884760" y="8685360"/>
            <a:ext cx="296712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82C6F62C-1899-4715-B0C5-EDC3D20F1137}" type="slidenum">
              <a:rPr b="0" lang="fr-FR" sz="12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589" name="CustomShape 4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1"/>
          <p:cNvSpPr/>
          <p:nvPr/>
        </p:nvSpPr>
        <p:spPr>
          <a:xfrm>
            <a:off x="3849840" y="9429120"/>
            <a:ext cx="2944440" cy="49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0418215-6F4E-42A4-A7F2-4B75ECF670D3}" type="slidenum">
              <a:rPr b="0" lang="fr-FR" sz="800" spc="-1" strike="noStrike">
                <a:solidFill>
                  <a:srgbClr val="000000"/>
                </a:solidFill>
                <a:latin typeface="Arial"/>
                <a:ea typeface="+mn-ea"/>
              </a:rPr>
              <a:t>&lt;numéro&gt;</a:t>
            </a:fld>
            <a:endParaRPr b="0" lang="fr-FR" sz="800" spc="-1" strike="noStrike">
              <a:latin typeface="Arial"/>
            </a:endParaRPr>
          </a:p>
        </p:txBody>
      </p:sp>
      <p:sp>
        <p:nvSpPr>
          <p:cNvPr id="621" name="CustomShape 2"/>
          <p:cNvSpPr/>
          <p:nvPr/>
        </p:nvSpPr>
        <p:spPr>
          <a:xfrm>
            <a:off x="1133640" y="744480"/>
            <a:ext cx="4512960" cy="372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CustomShape 3"/>
          <p:cNvSpPr/>
          <p:nvPr/>
        </p:nvSpPr>
        <p:spPr>
          <a:xfrm>
            <a:off x="679320" y="4714920"/>
            <a:ext cx="5405760" cy="446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3849840" y="9429120"/>
            <a:ext cx="2944440" cy="49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FF5A5E8-1D1E-4835-BC86-A7AFAACB8339}" type="slidenum">
              <a:rPr b="0" lang="fr-FR" sz="800" spc="-1" strike="noStrike">
                <a:solidFill>
                  <a:srgbClr val="000000"/>
                </a:solidFill>
                <a:latin typeface="Arial"/>
                <a:ea typeface="+mn-ea"/>
              </a:rPr>
              <a:t>&lt;numéro&gt;</a:t>
            </a:fld>
            <a:endParaRPr b="0" lang="fr-FR" sz="800" spc="-1" strike="noStrike">
              <a:latin typeface="Arial"/>
            </a:endParaRPr>
          </a:p>
        </p:txBody>
      </p:sp>
      <p:sp>
        <p:nvSpPr>
          <p:cNvPr id="624" name="CustomShape 2"/>
          <p:cNvSpPr/>
          <p:nvPr/>
        </p:nvSpPr>
        <p:spPr>
          <a:xfrm>
            <a:off x="1133640" y="744480"/>
            <a:ext cx="4512960" cy="372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CustomShape 3"/>
          <p:cNvSpPr/>
          <p:nvPr/>
        </p:nvSpPr>
        <p:spPr>
          <a:xfrm>
            <a:off x="679320" y="4714920"/>
            <a:ext cx="5405760" cy="446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ustomShape 1"/>
          <p:cNvSpPr/>
          <p:nvPr/>
        </p:nvSpPr>
        <p:spPr>
          <a:xfrm>
            <a:off x="3849840" y="9429120"/>
            <a:ext cx="2944440" cy="49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4D1F293-2D49-40E3-AD8C-AA12887B3E76}" type="slidenum">
              <a:rPr b="0" lang="fr-FR" sz="800" spc="-1" strike="noStrike">
                <a:solidFill>
                  <a:srgbClr val="000000"/>
                </a:solidFill>
                <a:latin typeface="Arial"/>
                <a:ea typeface="+mn-ea"/>
              </a:rPr>
              <a:t>&lt;numéro&gt;</a:t>
            </a:fld>
            <a:endParaRPr b="0" lang="fr-FR" sz="800" spc="-1" strike="noStrike">
              <a:latin typeface="Arial"/>
            </a:endParaRPr>
          </a:p>
        </p:txBody>
      </p:sp>
      <p:sp>
        <p:nvSpPr>
          <p:cNvPr id="627" name="CustomShape 2"/>
          <p:cNvSpPr/>
          <p:nvPr/>
        </p:nvSpPr>
        <p:spPr>
          <a:xfrm>
            <a:off x="1133640" y="744480"/>
            <a:ext cx="4512960" cy="372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8" name="CustomShape 3"/>
          <p:cNvSpPr/>
          <p:nvPr/>
        </p:nvSpPr>
        <p:spPr>
          <a:xfrm>
            <a:off x="679320" y="4714920"/>
            <a:ext cx="5405760" cy="446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CustomShape 1"/>
          <p:cNvSpPr/>
          <p:nvPr/>
        </p:nvSpPr>
        <p:spPr>
          <a:xfrm>
            <a:off x="3849840" y="9429120"/>
            <a:ext cx="2944440" cy="49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5D111BB-8A7E-435C-868D-F5FE50B579E1}" type="slidenum">
              <a:rPr b="0" lang="fr-FR" sz="800" spc="-1" strike="noStrike">
                <a:solidFill>
                  <a:srgbClr val="000000"/>
                </a:solidFill>
                <a:latin typeface="Arial"/>
                <a:ea typeface="+mn-ea"/>
              </a:rPr>
              <a:t>&lt;numéro&gt;</a:t>
            </a:fld>
            <a:endParaRPr b="0" lang="fr-FR" sz="800" spc="-1" strike="noStrike">
              <a:latin typeface="Arial"/>
            </a:endParaRPr>
          </a:p>
        </p:txBody>
      </p:sp>
      <p:sp>
        <p:nvSpPr>
          <p:cNvPr id="630" name="CustomShape 2"/>
          <p:cNvSpPr/>
          <p:nvPr/>
        </p:nvSpPr>
        <p:spPr>
          <a:xfrm>
            <a:off x="1133640" y="744480"/>
            <a:ext cx="4511160" cy="372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CustomShape 3"/>
          <p:cNvSpPr/>
          <p:nvPr/>
        </p:nvSpPr>
        <p:spPr>
          <a:xfrm>
            <a:off x="679320" y="4714920"/>
            <a:ext cx="5405760" cy="446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ustomShape 1"/>
          <p:cNvSpPr/>
          <p:nvPr/>
        </p:nvSpPr>
        <p:spPr>
          <a:xfrm>
            <a:off x="3849840" y="9429120"/>
            <a:ext cx="2944440" cy="49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97B7911-2E9E-4769-BB3E-1E2101B1FC5A}" type="slidenum">
              <a:rPr b="0" lang="fr-FR" sz="800" spc="-1" strike="noStrike">
                <a:solidFill>
                  <a:srgbClr val="000000"/>
                </a:solidFill>
                <a:latin typeface="Arial"/>
                <a:ea typeface="+mn-ea"/>
              </a:rPr>
              <a:t>&lt;numéro&gt;</a:t>
            </a:fld>
            <a:endParaRPr b="0" lang="fr-FR" sz="800" spc="-1" strike="noStrike">
              <a:latin typeface="Arial"/>
            </a:endParaRPr>
          </a:p>
        </p:txBody>
      </p:sp>
      <p:sp>
        <p:nvSpPr>
          <p:cNvPr id="633" name="CustomShape 2"/>
          <p:cNvSpPr/>
          <p:nvPr/>
        </p:nvSpPr>
        <p:spPr>
          <a:xfrm>
            <a:off x="1133640" y="744480"/>
            <a:ext cx="4511160" cy="372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CustomShape 3"/>
          <p:cNvSpPr/>
          <p:nvPr/>
        </p:nvSpPr>
        <p:spPr>
          <a:xfrm>
            <a:off x="679320" y="4714920"/>
            <a:ext cx="5405760" cy="446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3849840" y="9429120"/>
            <a:ext cx="2944440" cy="49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D7B7E69-5A15-42EF-9236-C5A1D5F05BCE}" type="slidenum">
              <a:rPr b="0" lang="fr-FR" sz="800" spc="-1" strike="noStrike">
                <a:solidFill>
                  <a:srgbClr val="000000"/>
                </a:solidFill>
                <a:latin typeface="Arial"/>
                <a:ea typeface="+mn-ea"/>
              </a:rPr>
              <a:t>&lt;numéro&gt;</a:t>
            </a:fld>
            <a:endParaRPr b="0" lang="fr-FR" sz="800" spc="-1" strike="noStrike">
              <a:latin typeface="Arial"/>
            </a:endParaRPr>
          </a:p>
        </p:txBody>
      </p:sp>
      <p:sp>
        <p:nvSpPr>
          <p:cNvPr id="636" name="CustomShape 2"/>
          <p:cNvSpPr/>
          <p:nvPr/>
        </p:nvSpPr>
        <p:spPr>
          <a:xfrm>
            <a:off x="1133640" y="744480"/>
            <a:ext cx="4511160" cy="372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CustomShape 3"/>
          <p:cNvSpPr/>
          <p:nvPr/>
        </p:nvSpPr>
        <p:spPr>
          <a:xfrm>
            <a:off x="679320" y="4714920"/>
            <a:ext cx="5405760" cy="446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CustomShape 1"/>
          <p:cNvSpPr/>
          <p:nvPr/>
        </p:nvSpPr>
        <p:spPr>
          <a:xfrm>
            <a:off x="3849840" y="9429120"/>
            <a:ext cx="2944440" cy="49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3F03740-496F-4740-90FC-33021115E0E5}" type="slidenum">
              <a:rPr b="0" lang="fr-FR" sz="800" spc="-1" strike="noStrike">
                <a:solidFill>
                  <a:srgbClr val="000000"/>
                </a:solidFill>
                <a:latin typeface="Arial"/>
                <a:ea typeface="+mn-ea"/>
              </a:rPr>
              <a:t>&lt;numéro&gt;</a:t>
            </a:fld>
            <a:endParaRPr b="0" lang="fr-FR" sz="800" spc="-1" strike="noStrike">
              <a:latin typeface="Arial"/>
            </a:endParaRPr>
          </a:p>
        </p:txBody>
      </p:sp>
      <p:sp>
        <p:nvSpPr>
          <p:cNvPr id="639" name="CustomShape 2"/>
          <p:cNvSpPr/>
          <p:nvPr/>
        </p:nvSpPr>
        <p:spPr>
          <a:xfrm>
            <a:off x="1133640" y="744480"/>
            <a:ext cx="4511160" cy="372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0" name="CustomShape 3"/>
          <p:cNvSpPr/>
          <p:nvPr/>
        </p:nvSpPr>
        <p:spPr>
          <a:xfrm>
            <a:off x="679320" y="4714920"/>
            <a:ext cx="5405760" cy="446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ustomShape 1"/>
          <p:cNvSpPr/>
          <p:nvPr/>
        </p:nvSpPr>
        <p:spPr>
          <a:xfrm>
            <a:off x="3849840" y="9429120"/>
            <a:ext cx="2944440" cy="49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E9A4A04-5A25-4D20-AA5C-07B41DC32A8F}" type="slidenum">
              <a:rPr b="0" lang="fr-FR" sz="800" spc="-1" strike="noStrike">
                <a:solidFill>
                  <a:srgbClr val="000000"/>
                </a:solidFill>
                <a:latin typeface="Arial"/>
                <a:ea typeface="+mn-ea"/>
              </a:rPr>
              <a:t>&lt;numéro&gt;</a:t>
            </a:fld>
            <a:endParaRPr b="0" lang="fr-FR" sz="800" spc="-1" strike="noStrike">
              <a:latin typeface="Arial"/>
            </a:endParaRPr>
          </a:p>
        </p:txBody>
      </p:sp>
      <p:sp>
        <p:nvSpPr>
          <p:cNvPr id="642" name="CustomShape 2"/>
          <p:cNvSpPr/>
          <p:nvPr/>
        </p:nvSpPr>
        <p:spPr>
          <a:xfrm>
            <a:off x="1133640" y="744480"/>
            <a:ext cx="4511160" cy="372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CustomShape 3"/>
          <p:cNvSpPr/>
          <p:nvPr/>
        </p:nvSpPr>
        <p:spPr>
          <a:xfrm>
            <a:off x="679320" y="4714920"/>
            <a:ext cx="5405760" cy="446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"/>
          <p:cNvSpPr/>
          <p:nvPr/>
        </p:nvSpPr>
        <p:spPr>
          <a:xfrm>
            <a:off x="3849840" y="9429120"/>
            <a:ext cx="2944440" cy="49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82A308B-C929-4E8B-971C-D79482DF28CE}" type="slidenum">
              <a:rPr b="0" lang="fr-FR" sz="800" spc="-1" strike="noStrike">
                <a:solidFill>
                  <a:srgbClr val="000000"/>
                </a:solidFill>
                <a:latin typeface="Arial"/>
                <a:ea typeface="+mn-ea"/>
              </a:rPr>
              <a:t>&lt;numéro&gt;</a:t>
            </a:fld>
            <a:endParaRPr b="0" lang="fr-FR" sz="800" spc="-1" strike="noStrike">
              <a:latin typeface="Arial"/>
            </a:endParaRPr>
          </a:p>
        </p:txBody>
      </p:sp>
      <p:sp>
        <p:nvSpPr>
          <p:cNvPr id="591" name="CustomShape 2"/>
          <p:cNvSpPr/>
          <p:nvPr/>
        </p:nvSpPr>
        <p:spPr>
          <a:xfrm>
            <a:off x="679320" y="4714920"/>
            <a:ext cx="5437440" cy="446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CustomShape 1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fld id="{C61638FA-1F04-4DAF-87A6-F8B548E3D516}" type="slidenum">
              <a:rPr b="0" lang="fr-FR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800" spc="-1" strike="noStrike">
              <a:latin typeface="Arial"/>
            </a:endParaRPr>
          </a:p>
        </p:txBody>
      </p:sp>
      <p:sp>
        <p:nvSpPr>
          <p:cNvPr id="593" name="CustomShape 2"/>
          <p:cNvSpPr/>
          <p:nvPr/>
        </p:nvSpPr>
        <p:spPr>
          <a:xfrm>
            <a:off x="3884760" y="8685360"/>
            <a:ext cx="296712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A670A976-515E-493A-B965-C15ACBC39663}" type="slidenum">
              <a:rPr b="0" lang="fr-FR" sz="12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</p:spPr>
      </p:sp>
      <p:sp>
        <p:nvSpPr>
          <p:cNvPr id="595" name="CustomShape 4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3849840" y="9429120"/>
            <a:ext cx="2944440" cy="49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3607C8E-7EEC-4FB0-AA29-8E03FDA9F029}" type="slidenum">
              <a:rPr b="0" lang="fr-FR" sz="800" spc="-1" strike="noStrike">
                <a:solidFill>
                  <a:srgbClr val="000000"/>
                </a:solidFill>
                <a:latin typeface="Arial"/>
                <a:ea typeface="+mn-ea"/>
              </a:rPr>
              <a:t>&lt;numéro&gt;</a:t>
            </a:fld>
            <a:endParaRPr b="0" lang="fr-FR" sz="800" spc="-1" strike="noStrike">
              <a:latin typeface="Arial"/>
            </a:endParaRPr>
          </a:p>
        </p:txBody>
      </p:sp>
      <p:sp>
        <p:nvSpPr>
          <p:cNvPr id="597" name="CustomShape 2"/>
          <p:cNvSpPr/>
          <p:nvPr/>
        </p:nvSpPr>
        <p:spPr>
          <a:xfrm>
            <a:off x="679320" y="4714920"/>
            <a:ext cx="5437440" cy="446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1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fld id="{65FE0ECC-8404-4E91-8AED-1F49D61D386E}" type="slidenum">
              <a:rPr b="0" lang="fr-FR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800" spc="-1" strike="noStrike">
              <a:latin typeface="Arial"/>
            </a:endParaRPr>
          </a:p>
        </p:txBody>
      </p:sp>
      <p:sp>
        <p:nvSpPr>
          <p:cNvPr id="599" name="CustomShape 2"/>
          <p:cNvSpPr/>
          <p:nvPr/>
        </p:nvSpPr>
        <p:spPr>
          <a:xfrm>
            <a:off x="3884760" y="8685360"/>
            <a:ext cx="296712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5CE359C7-A335-439B-9690-C28840E6752B}" type="slidenum">
              <a:rPr b="0" lang="fr-FR" sz="12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  <p:sp>
        <p:nvSpPr>
          <p:cNvPr id="600" name="PlaceHolder 3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</p:spPr>
      </p:sp>
      <p:sp>
        <p:nvSpPr>
          <p:cNvPr id="601" name="CustomShape 4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160" cy="3721320"/>
          </a:xfrm>
          <a:prstGeom prst="rect">
            <a:avLst/>
          </a:prstGeom>
        </p:spPr>
      </p:sp>
      <p:sp>
        <p:nvSpPr>
          <p:cNvPr id="60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200" cy="4809600"/>
          </a:xfrm>
          <a:prstGeom prst="rect">
            <a:avLst/>
          </a:prstGeom>
        </p:spPr>
        <p:txBody>
          <a:bodyPr lIns="0" rIns="0" tIns="0" bIns="0"/>
          <a:p>
            <a:pPr marL="216000" indent="-214920">
              <a:lnSpc>
                <a:spcPct val="100000"/>
              </a:lnSpc>
            </a:pPr>
            <a:r>
              <a:rPr b="1" lang="fr-FR" sz="2000" spc="-1" strike="noStrike">
                <a:latin typeface="Arial"/>
              </a:rPr>
              <a:t>Pour le § en italiques , attendre la réorganisation de la voie professionnelle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604" name="CustomShape 3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fld id="{940F828A-0EE6-460F-8720-188F2ADEFD64}" type="slidenum">
              <a:rPr b="0" lang="fr-FR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8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image" Target="../media/image4.wmf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228600" y="228600"/>
            <a:ext cx="8694360" cy="246744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" name="Group 2"/>
          <p:cNvGrpSpPr/>
          <p:nvPr/>
        </p:nvGrpSpPr>
        <p:grpSpPr>
          <a:xfrm>
            <a:off x="211680" y="1679400"/>
            <a:ext cx="8722080" cy="1328400"/>
            <a:chOff x="211680" y="1679400"/>
            <a:chExt cx="8722080" cy="1328400"/>
          </a:xfrm>
        </p:grpSpPr>
        <p:sp>
          <p:nvSpPr>
            <p:cNvPr id="2" name="CustomShape 3"/>
            <p:cNvSpPr/>
            <p:nvPr/>
          </p:nvSpPr>
          <p:spPr>
            <a:xfrm>
              <a:off x="6047280" y="1824480"/>
              <a:ext cx="2874960" cy="71244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2619360" y="1696320"/>
              <a:ext cx="5542920" cy="84852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2828880" y="1708560"/>
              <a:ext cx="5466600" cy="77292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5609520" y="1694880"/>
              <a:ext cx="3306600" cy="6501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11680" y="1679400"/>
              <a:ext cx="8722080" cy="132840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" name="CustomShape 8"/>
          <p:cNvSpPr/>
          <p:nvPr/>
        </p:nvSpPr>
        <p:spPr>
          <a:xfrm>
            <a:off x="228600" y="228600"/>
            <a:ext cx="8694360" cy="1424880"/>
          </a:xfrm>
          <a:prstGeom prst="roundRect">
            <a:avLst>
              <a:gd name="adj" fmla="val 7136"/>
            </a:avLst>
          </a:prstGeom>
          <a:gradFill rotWithShape="0">
            <a:gsLst>
              <a:gs pos="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" name="Group 9"/>
          <p:cNvGrpSpPr/>
          <p:nvPr/>
        </p:nvGrpSpPr>
        <p:grpSpPr>
          <a:xfrm>
            <a:off x="211680" y="714240"/>
            <a:ext cx="8722080" cy="1328400"/>
            <a:chOff x="211680" y="714240"/>
            <a:chExt cx="8722080" cy="1328400"/>
          </a:xfrm>
        </p:grpSpPr>
        <p:sp>
          <p:nvSpPr>
            <p:cNvPr id="9" name="CustomShape 10"/>
            <p:cNvSpPr/>
            <p:nvPr/>
          </p:nvSpPr>
          <p:spPr>
            <a:xfrm>
              <a:off x="6047280" y="859320"/>
              <a:ext cx="2874960" cy="71244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2619360" y="730800"/>
              <a:ext cx="5542920" cy="84852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2828880" y="743040"/>
              <a:ext cx="5466600" cy="77292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5609520" y="729720"/>
              <a:ext cx="3306600" cy="6501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211680" y="714240"/>
              <a:ext cx="8722080" cy="132840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" name="PlaceHolder 1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228600" y="228600"/>
            <a:ext cx="8694360" cy="246744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3" name="Group 2"/>
          <p:cNvGrpSpPr/>
          <p:nvPr/>
        </p:nvGrpSpPr>
        <p:grpSpPr>
          <a:xfrm>
            <a:off x="211680" y="1679400"/>
            <a:ext cx="8722080" cy="1328400"/>
            <a:chOff x="211680" y="1679400"/>
            <a:chExt cx="8722080" cy="1328400"/>
          </a:xfrm>
        </p:grpSpPr>
        <p:sp>
          <p:nvSpPr>
            <p:cNvPr id="54" name="CustomShape 3"/>
            <p:cNvSpPr/>
            <p:nvPr/>
          </p:nvSpPr>
          <p:spPr>
            <a:xfrm>
              <a:off x="6047280" y="1824480"/>
              <a:ext cx="2874960" cy="71244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2619360" y="1696320"/>
              <a:ext cx="5542920" cy="84852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CustomShape 5"/>
            <p:cNvSpPr/>
            <p:nvPr/>
          </p:nvSpPr>
          <p:spPr>
            <a:xfrm>
              <a:off x="2828880" y="1708560"/>
              <a:ext cx="5466600" cy="77292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6"/>
            <p:cNvSpPr/>
            <p:nvPr/>
          </p:nvSpPr>
          <p:spPr>
            <a:xfrm>
              <a:off x="5609520" y="1694880"/>
              <a:ext cx="3306600" cy="6501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7"/>
            <p:cNvSpPr/>
            <p:nvPr/>
          </p:nvSpPr>
          <p:spPr>
            <a:xfrm>
              <a:off x="211680" y="1679400"/>
              <a:ext cx="8722080" cy="132840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9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228600" y="228600"/>
            <a:ext cx="8694360" cy="246744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98" name="Group 2"/>
          <p:cNvGrpSpPr/>
          <p:nvPr/>
        </p:nvGrpSpPr>
        <p:grpSpPr>
          <a:xfrm>
            <a:off x="211680" y="1679400"/>
            <a:ext cx="8722080" cy="1328400"/>
            <a:chOff x="211680" y="1679400"/>
            <a:chExt cx="8722080" cy="1328400"/>
          </a:xfrm>
        </p:grpSpPr>
        <p:sp>
          <p:nvSpPr>
            <p:cNvPr id="99" name="CustomShape 3"/>
            <p:cNvSpPr/>
            <p:nvPr/>
          </p:nvSpPr>
          <p:spPr>
            <a:xfrm>
              <a:off x="6047280" y="1824480"/>
              <a:ext cx="2874960" cy="71244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" name="CustomShape 4"/>
            <p:cNvSpPr/>
            <p:nvPr/>
          </p:nvSpPr>
          <p:spPr>
            <a:xfrm>
              <a:off x="2619360" y="1696320"/>
              <a:ext cx="5542920" cy="84852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" name="CustomShape 5"/>
            <p:cNvSpPr/>
            <p:nvPr/>
          </p:nvSpPr>
          <p:spPr>
            <a:xfrm>
              <a:off x="2828880" y="1708560"/>
              <a:ext cx="5466600" cy="77292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" name="CustomShape 6"/>
            <p:cNvSpPr/>
            <p:nvPr/>
          </p:nvSpPr>
          <p:spPr>
            <a:xfrm>
              <a:off x="5609520" y="1694880"/>
              <a:ext cx="3306600" cy="6501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" name="CustomShape 7"/>
            <p:cNvSpPr/>
            <p:nvPr/>
          </p:nvSpPr>
          <p:spPr>
            <a:xfrm>
              <a:off x="211680" y="1679400"/>
              <a:ext cx="8722080" cy="132840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4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804960" y="0"/>
            <a:ext cx="7881480" cy="36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3" name="Picture 10" descr=""/>
          <p:cNvPicPr/>
          <p:nvPr/>
        </p:nvPicPr>
        <p:blipFill>
          <a:blip r:embed="rId2"/>
          <a:stretch/>
        </p:blipFill>
        <p:spPr>
          <a:xfrm>
            <a:off x="576360" y="6284880"/>
            <a:ext cx="1341000" cy="409320"/>
          </a:xfrm>
          <a:prstGeom prst="rect">
            <a:avLst/>
          </a:prstGeom>
          <a:ln>
            <a:noFill/>
          </a:ln>
        </p:spPr>
      </p:pic>
      <p:pic>
        <p:nvPicPr>
          <p:cNvPr id="144" name="Image 10" descr=""/>
          <p:cNvPicPr/>
          <p:nvPr/>
        </p:nvPicPr>
        <p:blipFill>
          <a:blip r:embed="rId3"/>
          <a:stretch/>
        </p:blipFill>
        <p:spPr>
          <a:xfrm>
            <a:off x="6076800" y="6334200"/>
            <a:ext cx="1074600" cy="360000"/>
          </a:xfrm>
          <a:prstGeom prst="rect">
            <a:avLst/>
          </a:prstGeom>
          <a:ln>
            <a:noFill/>
          </a:ln>
        </p:spPr>
      </p:pic>
      <p:pic>
        <p:nvPicPr>
          <p:cNvPr id="145" name="Image 8" descr=""/>
          <p:cNvPicPr/>
          <p:nvPr/>
        </p:nvPicPr>
        <p:blipFill>
          <a:blip r:embed="rId4"/>
          <a:stretch/>
        </p:blipFill>
        <p:spPr>
          <a:xfrm>
            <a:off x="3422520" y="6442200"/>
            <a:ext cx="1149120" cy="145440"/>
          </a:xfrm>
          <a:prstGeom prst="rect">
            <a:avLst/>
          </a:prstGeom>
          <a:ln>
            <a:noFill/>
          </a:ln>
        </p:spPr>
      </p:pic>
      <p:pic>
        <p:nvPicPr>
          <p:cNvPr id="146" name="Image 9" descr=""/>
          <p:cNvPicPr/>
          <p:nvPr/>
        </p:nvPicPr>
        <p:blipFill>
          <a:blip r:embed="rId5"/>
          <a:stretch/>
        </p:blipFill>
        <p:spPr>
          <a:xfrm>
            <a:off x="0" y="0"/>
            <a:ext cx="9143640" cy="183960"/>
          </a:xfrm>
          <a:prstGeom prst="rect">
            <a:avLst/>
          </a:prstGeom>
          <a:ln>
            <a:noFill/>
          </a:ln>
        </p:spPr>
      </p:pic>
      <p:sp>
        <p:nvSpPr>
          <p:cNvPr id="147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539640" y="2492280"/>
            <a:ext cx="7847280" cy="287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17000"/>
              </a:lnSpc>
            </a:pPr>
            <a:r>
              <a:rPr b="1" i="1" lang="fr-FR" sz="5400" spc="-1" strike="noStrike">
                <a:solidFill>
                  <a:srgbClr val="0070c0"/>
                </a:solidFill>
                <a:latin typeface="Candara"/>
                <a:ea typeface="Lucida Sans Unicode"/>
              </a:rPr>
              <a:t>Choisir son orientation après la 3</a:t>
            </a:r>
            <a:r>
              <a:rPr b="1" i="1" lang="fr-FR" sz="5400" spc="-1" strike="noStrike" baseline="30000">
                <a:solidFill>
                  <a:srgbClr val="0070c0"/>
                </a:solidFill>
                <a:latin typeface="Candara"/>
                <a:ea typeface="Lucida Sans Unicode"/>
              </a:rPr>
              <a:t>e</a:t>
            </a:r>
            <a:r>
              <a:rPr b="1" i="1" lang="fr-FR" sz="5400" spc="-1" strike="noStrike">
                <a:solidFill>
                  <a:srgbClr val="0070c0"/>
                </a:solidFill>
                <a:latin typeface="Candara"/>
                <a:ea typeface="Lucida Sans Unicode"/>
              </a:rPr>
              <a:t> …</a:t>
            </a:r>
            <a:endParaRPr b="0" lang="fr-FR" sz="5400" spc="-1" strike="noStrike">
              <a:latin typeface="Arial"/>
            </a:endParaRPr>
          </a:p>
          <a:p>
            <a:pPr algn="ctr">
              <a:lnSpc>
                <a:spcPct val="117000"/>
              </a:lnSpc>
            </a:pPr>
            <a:endParaRPr b="0" lang="fr-FR" sz="5400" spc="-1" strike="noStrike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2997000" y="6186960"/>
            <a:ext cx="5389920" cy="67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3" name="Image 4" descr=""/>
          <p:cNvPicPr/>
          <p:nvPr/>
        </p:nvPicPr>
        <p:blipFill>
          <a:blip r:embed="rId1"/>
          <a:stretch/>
        </p:blipFill>
        <p:spPr>
          <a:xfrm>
            <a:off x="7764480" y="1584360"/>
            <a:ext cx="1246320" cy="977760"/>
          </a:xfrm>
          <a:prstGeom prst="rect">
            <a:avLst/>
          </a:prstGeom>
          <a:ln>
            <a:noFill/>
          </a:ln>
        </p:spPr>
      </p:pic>
      <p:sp>
        <p:nvSpPr>
          <p:cNvPr id="194" name="CustomShape 3"/>
          <p:cNvSpPr/>
          <p:nvPr/>
        </p:nvSpPr>
        <p:spPr>
          <a:xfrm>
            <a:off x="2363400" y="6250320"/>
            <a:ext cx="627336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73e87"/>
                </a:solidFill>
                <a:latin typeface="Candara"/>
                <a:ea typeface="DejaVu Sans"/>
              </a:rPr>
              <a:t>E.  Marchand, Psy EN conseil en orientation, CIO Le Mans, janvier 2020</a:t>
            </a:r>
            <a:endParaRPr b="0" lang="fr-FR" sz="1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365760" y="241560"/>
            <a:ext cx="8228160" cy="160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6800" bIns="0" anchor="b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Le Baccalauréat Professionnel</a:t>
            </a:r>
            <a:endParaRPr b="0" lang="fr-FR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80 spécialités</a:t>
            </a:r>
            <a:endParaRPr b="0" lang="fr-FR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3600" spc="-1" strike="noStrike"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189000" y="1377000"/>
            <a:ext cx="8641080" cy="52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68200" indent="-266760">
              <a:lnSpc>
                <a:spcPct val="100000"/>
              </a:lnSpc>
              <a:spcBef>
                <a:spcPts val="1063"/>
              </a:spcBef>
              <a:buClr>
                <a:srgbClr val="0bd0d9"/>
              </a:buClr>
              <a:buFont typeface="Courier New"/>
              <a:buChar char="o"/>
            </a:pPr>
            <a:r>
              <a:rPr b="0" lang="fr-FR" sz="18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Formation qui permet de </a:t>
            </a:r>
            <a:r>
              <a:rPr b="1" lang="fr-FR" sz="1800" spc="-1" strike="noStrike">
                <a:solidFill>
                  <a:srgbClr val="0293e0"/>
                </a:solidFill>
                <a:latin typeface="Constantia"/>
                <a:ea typeface="Lucida Sans Unicode"/>
              </a:rPr>
              <a:t>valider en fin de 1</a:t>
            </a:r>
            <a:r>
              <a:rPr b="1" lang="fr-FR" sz="1800" spc="-1" strike="noStrike" baseline="30000">
                <a:solidFill>
                  <a:srgbClr val="0293e0"/>
                </a:solidFill>
                <a:latin typeface="Constantia"/>
                <a:ea typeface="Lucida Sans Unicode"/>
              </a:rPr>
              <a:t>ère</a:t>
            </a:r>
            <a:r>
              <a:rPr b="1" lang="fr-FR" sz="1800" spc="-1" strike="noStrike">
                <a:solidFill>
                  <a:srgbClr val="0293e0"/>
                </a:solidFill>
                <a:latin typeface="Constantia"/>
                <a:ea typeface="Lucida Sans Unicode"/>
              </a:rPr>
              <a:t> une certification intermédiaire </a:t>
            </a:r>
            <a:r>
              <a:rPr b="0" lang="fr-FR" sz="18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(CAP ou BEP selon la filière).</a:t>
            </a:r>
            <a:endParaRPr b="0" lang="fr-FR" sz="1800" spc="-1" strike="noStrike">
              <a:latin typeface="Arial"/>
            </a:endParaRPr>
          </a:p>
          <a:p>
            <a:pPr marL="268200" indent="-266760">
              <a:lnSpc>
                <a:spcPct val="100000"/>
              </a:lnSpc>
              <a:spcBef>
                <a:spcPts val="1063"/>
              </a:spcBef>
              <a:buClr>
                <a:srgbClr val="0bd0d9"/>
              </a:buClr>
              <a:buFont typeface="Courier New"/>
              <a:buChar char="o"/>
            </a:pPr>
            <a:r>
              <a:rPr b="0" lang="fr-FR" sz="18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Diplôme permettant </a:t>
            </a:r>
            <a:r>
              <a:rPr b="1" lang="fr-FR" sz="1800" spc="-1" strike="noStrike">
                <a:solidFill>
                  <a:srgbClr val="0293e0"/>
                </a:solidFill>
                <a:latin typeface="Constantia"/>
                <a:ea typeface="Lucida Sans Unicode"/>
              </a:rPr>
              <a:t>d’élargir son niveau de compétence</a:t>
            </a:r>
            <a:r>
              <a:rPr b="0" lang="fr-FR" sz="1800" spc="-1" strike="noStrike">
                <a:solidFill>
                  <a:srgbClr val="0293e0"/>
                </a:solidFill>
                <a:latin typeface="Constantia"/>
                <a:ea typeface="Lucida Sans Unicode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dans un domaine d’activité et </a:t>
            </a:r>
            <a:r>
              <a:rPr b="1" lang="fr-FR" sz="18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d’approfondir ses connaissances </a:t>
            </a:r>
            <a:r>
              <a:rPr b="0" lang="fr-FR" sz="18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du domaine professionnel.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63"/>
              </a:spcBef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63"/>
              </a:spcBef>
            </a:pPr>
            <a:endParaRPr b="0" lang="fr-FR" sz="1800" spc="-1" strike="noStrike">
              <a:latin typeface="Arial"/>
            </a:endParaRPr>
          </a:p>
          <a:p>
            <a:pPr lvl="1" marL="635040" indent="-241560">
              <a:lnSpc>
                <a:spcPct val="90000"/>
              </a:lnSpc>
              <a:spcBef>
                <a:spcPts val="400"/>
              </a:spcBef>
              <a:buClr>
                <a:srgbClr val="0f6fc6"/>
              </a:buClr>
              <a:buFont typeface="Wingdings" charset="2"/>
              <a:buChar char=""/>
            </a:pPr>
            <a:r>
              <a:rPr b="1" lang="fr-FR" sz="1800" spc="-1" strike="noStrike" u="sng">
                <a:solidFill>
                  <a:srgbClr val="00b050"/>
                </a:solidFill>
                <a:uFillTx/>
                <a:latin typeface="Constantia"/>
                <a:ea typeface="Lucida Sans Unicode"/>
              </a:rPr>
              <a:t>50% d’enseignements technologiques et professionnels</a:t>
            </a:r>
            <a:r>
              <a:rPr b="1" lang="fr-FR" sz="1800" spc="-1" strike="noStrike">
                <a:solidFill>
                  <a:srgbClr val="00b050"/>
                </a:solidFill>
                <a:latin typeface="Constantia"/>
                <a:ea typeface="Lucida Sans Unicode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liés à la spécialité du Bac Pro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b="0" lang="fr-FR" sz="1800" spc="-1" strike="noStrike">
              <a:latin typeface="Arial"/>
            </a:endParaRPr>
          </a:p>
          <a:p>
            <a:pPr lvl="1" marL="635040" indent="-241560">
              <a:lnSpc>
                <a:spcPct val="90000"/>
              </a:lnSpc>
              <a:spcBef>
                <a:spcPts val="400"/>
              </a:spcBef>
              <a:buClr>
                <a:srgbClr val="0f6fc6"/>
              </a:buClr>
              <a:buFont typeface="Wingdings" charset="2"/>
              <a:buChar char=""/>
            </a:pPr>
            <a:r>
              <a:rPr b="1" lang="fr-FR" sz="1800" spc="-1" strike="noStrike" u="sng">
                <a:solidFill>
                  <a:srgbClr val="ff0000"/>
                </a:solidFill>
                <a:uFillTx/>
                <a:latin typeface="Constantia"/>
                <a:ea typeface="Lucida Sans Unicode"/>
              </a:rPr>
              <a:t>50% d’enseignements généraux </a:t>
            </a:r>
            <a:r>
              <a:rPr b="0" lang="fr-FR" sz="18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(maths, français, histoire-géo, 1 ou 2 langues vivantes…)</a:t>
            </a:r>
            <a:endParaRPr b="0" lang="fr-FR" sz="1800" spc="-1" strike="noStrike">
              <a:latin typeface="Arial"/>
            </a:endParaRPr>
          </a:p>
          <a:p>
            <a:pPr lvl="1" marL="635040" indent="-241560">
              <a:lnSpc>
                <a:spcPct val="90000"/>
              </a:lnSpc>
              <a:spcBef>
                <a:spcPts val="400"/>
              </a:spcBef>
              <a:buClr>
                <a:srgbClr val="0f6fc6"/>
              </a:buClr>
              <a:buFont typeface="Wingdings" charset="2"/>
              <a:buChar char=""/>
            </a:pPr>
            <a:r>
              <a:rPr b="0" lang="fr-FR" sz="18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Des périodes de </a:t>
            </a:r>
            <a:r>
              <a:rPr b="1" lang="fr-FR" sz="1800" spc="-1" strike="noStrike" u="sng">
                <a:solidFill>
                  <a:srgbClr val="002060"/>
                </a:solidFill>
                <a:uFillTx/>
                <a:latin typeface="Constantia"/>
                <a:ea typeface="Lucida Sans Unicode"/>
              </a:rPr>
              <a:t>formation en milieu professionnel</a:t>
            </a:r>
            <a:r>
              <a:rPr b="1" lang="fr-FR" sz="1800" spc="-1" strike="noStrike">
                <a:solidFill>
                  <a:srgbClr val="002060"/>
                </a:solidFill>
                <a:latin typeface="Constantia"/>
                <a:ea typeface="Lucida Sans Unicode"/>
              </a:rPr>
              <a:t>   </a:t>
            </a:r>
            <a:r>
              <a:rPr b="0" lang="fr-FR" sz="18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d’une durée </a:t>
            </a:r>
            <a:r>
              <a:rPr b="1" lang="fr-FR" sz="2000" spc="-1" strike="noStrike" u="sng">
                <a:solidFill>
                  <a:srgbClr val="ff0000"/>
                </a:solidFill>
                <a:uFillTx/>
                <a:latin typeface="Constantia"/>
                <a:ea typeface="Lucida Sans Unicode"/>
              </a:rPr>
              <a:t>de </a:t>
            </a:r>
            <a:r>
              <a:rPr b="0" lang="fr-FR" sz="2800" spc="-1" strike="noStrike" u="sng">
                <a:solidFill>
                  <a:srgbClr val="ff0000"/>
                </a:solidFill>
                <a:uFillTx/>
                <a:latin typeface="Constantia"/>
                <a:ea typeface="Lucida Sans Unicode"/>
              </a:rPr>
              <a:t>22</a:t>
            </a:r>
            <a:r>
              <a:rPr b="0" lang="fr-FR" sz="1800" spc="-1" strike="noStrike" u="sng">
                <a:solidFill>
                  <a:srgbClr val="ff0000"/>
                </a:solidFill>
                <a:uFillTx/>
                <a:latin typeface="Constantia"/>
                <a:ea typeface="Lucida Sans Unicode"/>
              </a:rPr>
              <a:t> semaines</a:t>
            </a:r>
            <a:r>
              <a:rPr b="0" lang="fr-FR" sz="1800" spc="-1" strike="noStrike">
                <a:solidFill>
                  <a:srgbClr val="ff0000"/>
                </a:solidFill>
                <a:latin typeface="Constantia"/>
                <a:ea typeface="Lucida Sans Unicode"/>
              </a:rPr>
              <a:t> sur les 3 ans</a:t>
            </a:r>
            <a:r>
              <a:rPr b="0" lang="fr-FR" sz="18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. (</a:t>
            </a:r>
            <a:r>
              <a:rPr b="1" lang="fr-FR" sz="1800" spc="-1" strike="noStrike">
                <a:solidFill>
                  <a:srgbClr val="ff0000"/>
                </a:solidFill>
                <a:latin typeface="Constantia"/>
                <a:ea typeface="Lucida Sans Unicode"/>
              </a:rPr>
              <a:t>5 mois 1/2</a:t>
            </a:r>
            <a:r>
              <a:rPr b="0" lang="fr-FR" sz="18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°)Elles permettent d’acquérir des compétences en situation réelle de travail.</a:t>
            </a:r>
            <a:endParaRPr b="0" lang="fr-FR" sz="1800" spc="-1" strike="noStrike">
              <a:latin typeface="Arial"/>
            </a:endParaRPr>
          </a:p>
          <a:p>
            <a:pPr marL="270000" indent="-266760">
              <a:lnSpc>
                <a:spcPct val="100000"/>
              </a:lnSpc>
              <a:spcBef>
                <a:spcPts val="400"/>
              </a:spcBef>
            </a:pP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120" dur="indefinite" restart="never" nodeType="tmRoot">
          <p:childTnLst>
            <p:seq>
              <p:cTn id="12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324360" y="2146320"/>
            <a:ext cx="8581680" cy="450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Les tests de positionnement (en français et mathématiques) sont étendus aux élèves de CAP. 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Le CAP pourra être préparé en 1, 2 ou 3 ans en fonction des profits des élèves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Co-intervention : Un professeur de discipline générale et un professeur de discipline professionnelle interviennent conjointement</a:t>
            </a:r>
            <a:endParaRPr b="0" lang="fr-FR" sz="2000" spc="-1" strike="noStrike">
              <a:latin typeface="Arial"/>
            </a:endParaRPr>
          </a:p>
          <a:p>
            <a:pPr marL="302040">
              <a:lnSpc>
                <a:spcPct val="100000"/>
              </a:lnSpc>
              <a:spcBef>
                <a:spcPts val="400"/>
              </a:spcBef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La terminale professionnelle, selon le projet de l’élève :</a:t>
            </a:r>
            <a:endParaRPr b="0" lang="fr-FR" sz="2000" spc="-1" strike="noStrike">
              <a:latin typeface="Arial"/>
            </a:endParaRPr>
          </a:p>
          <a:p>
            <a:pPr lvl="2" marL="855720" indent="-22716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Wingdings" charset="2"/>
              <a:buChar char=""/>
            </a:pPr>
            <a:r>
              <a:rPr b="0" lang="fr-FR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Module d’insertion professionnelle et d’entrepreneuriat </a:t>
            </a:r>
            <a:endParaRPr b="0" lang="fr-FR" sz="1800" spc="-1" strike="noStrike">
              <a:latin typeface="Arial"/>
            </a:endParaRPr>
          </a:p>
          <a:p>
            <a:pPr lvl="2" marL="855720" indent="-22716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Wingdings" charset="2"/>
              <a:buChar char=""/>
            </a:pPr>
            <a:r>
              <a:rPr b="0" lang="fr-FR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ou module de poursuite d’études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fr-FR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Un BAC PRO plus progressif : </a:t>
            </a:r>
            <a:r>
              <a:rPr b="0" lang="fr-FR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La </a:t>
            </a:r>
            <a:r>
              <a:rPr b="0" lang="fr-FR" sz="2000" spc="-1" strike="noStrike">
                <a:solidFill>
                  <a:srgbClr val="ff0000"/>
                </a:solidFill>
                <a:latin typeface="Constantia"/>
                <a:ea typeface="DejaVu Sans"/>
              </a:rPr>
              <a:t>2</a:t>
            </a:r>
            <a:r>
              <a:rPr b="0" lang="fr-FR" sz="2000" spc="-1" strike="noStrike" baseline="30000">
                <a:solidFill>
                  <a:srgbClr val="ff0000"/>
                </a:solidFill>
                <a:latin typeface="Constantia"/>
                <a:ea typeface="DejaVu Sans"/>
              </a:rPr>
              <a:t>nde</a:t>
            </a:r>
            <a:r>
              <a:rPr b="0" lang="fr-FR" sz="2000" spc="-1" strike="noStrike">
                <a:solidFill>
                  <a:srgbClr val="ff0000"/>
                </a:solidFill>
                <a:latin typeface="Constantia"/>
                <a:ea typeface="DejaVu Sans"/>
              </a:rPr>
              <a:t> professionnelle par  familles de métiers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471960" y="716040"/>
            <a:ext cx="82278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52e65"/>
                </a:solidFill>
                <a:latin typeface="Constantia"/>
                <a:ea typeface="DejaVu Sans"/>
              </a:rPr>
              <a:t>RENTREE </a:t>
            </a:r>
            <a:r>
              <a:rPr b="1" lang="fr-FR" sz="4900" spc="-1" strike="noStrike">
                <a:solidFill>
                  <a:srgbClr val="052e65"/>
                </a:solidFill>
                <a:latin typeface="Constantia"/>
                <a:ea typeface="DejaVu Sans"/>
              </a:rPr>
              <a:t>2019 </a:t>
            </a:r>
            <a:br/>
            <a:r>
              <a:rPr b="1" lang="fr-FR" sz="3600" spc="-1" strike="noStrike">
                <a:solidFill>
                  <a:srgbClr val="052e65"/>
                </a:solidFill>
                <a:latin typeface="Constantia"/>
                <a:ea typeface="DejaVu Sans"/>
              </a:rPr>
              <a:t>Des parcours plus personnalisés</a:t>
            </a:r>
            <a:endParaRPr b="0" lang="fr-FR" sz="3600" spc="-1" strike="noStrike">
              <a:latin typeface="Arial"/>
            </a:endParaRPr>
          </a:p>
        </p:txBody>
      </p:sp>
    </p:spTree>
  </p:cSld>
  <p:timing>
    <p:tnLst>
      <p:par>
        <p:cTn id="122" dur="indefinite" restart="never" nodeType="tmRoot">
          <p:childTnLst>
            <p:seq>
              <p:cTn id="12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353880" y="1842840"/>
            <a:ext cx="8449200" cy="458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marL="743040" indent="-741600">
              <a:lnSpc>
                <a:spcPct val="100000"/>
              </a:lnSpc>
              <a:spcBef>
                <a:spcPts val="720"/>
              </a:spcBef>
              <a:buClr>
                <a:srgbClr val="31b6fd"/>
              </a:buClr>
              <a:buFont typeface="Candara"/>
              <a:buAutoNum type="arabicPeriod"/>
            </a:pPr>
            <a:r>
              <a:rPr b="0" lang="fr-FR" sz="2800" spc="-1" strike="noStrike">
                <a:solidFill>
                  <a:srgbClr val="0070c0"/>
                </a:solidFill>
                <a:latin typeface="Constantia"/>
                <a:ea typeface="DejaVu Sans"/>
              </a:rPr>
              <a:t>Métiers de la construction durable, du bâtiment et des travaux publics</a:t>
            </a:r>
            <a:endParaRPr b="0" lang="fr-FR" sz="2800" spc="-1" strike="noStrike">
              <a:latin typeface="Arial"/>
            </a:endParaRPr>
          </a:p>
          <a:p>
            <a:pPr marL="743040" indent="-741600">
              <a:lnSpc>
                <a:spcPct val="100000"/>
              </a:lnSpc>
              <a:spcBef>
                <a:spcPts val="720"/>
              </a:spcBef>
              <a:buClr>
                <a:srgbClr val="31b6fd"/>
              </a:buClr>
              <a:buFont typeface="Candara"/>
              <a:buAutoNum type="arabicPeriod"/>
            </a:pPr>
            <a:r>
              <a:rPr b="0" lang="fr-FR" sz="2800" spc="-1" strike="noStrike">
                <a:solidFill>
                  <a:srgbClr val="0070c0"/>
                </a:solidFill>
                <a:latin typeface="Constantia"/>
                <a:ea typeface="DejaVu Sans"/>
              </a:rPr>
              <a:t>Métiers de la gestion administrative, du transport et de la logistique</a:t>
            </a:r>
            <a:endParaRPr b="0" lang="fr-FR" sz="2800" spc="-1" strike="noStrike">
              <a:latin typeface="Arial"/>
            </a:endParaRPr>
          </a:p>
          <a:p>
            <a:pPr marL="743040" indent="-741600">
              <a:lnSpc>
                <a:spcPct val="100000"/>
              </a:lnSpc>
              <a:spcBef>
                <a:spcPts val="720"/>
              </a:spcBef>
              <a:buClr>
                <a:srgbClr val="31b6fd"/>
              </a:buClr>
              <a:buFont typeface="Candara"/>
              <a:buAutoNum type="arabicPeriod"/>
            </a:pPr>
            <a:r>
              <a:rPr b="0" lang="fr-FR" sz="2800" spc="-1" strike="noStrike">
                <a:solidFill>
                  <a:srgbClr val="0070c0"/>
                </a:solidFill>
                <a:latin typeface="Constantia"/>
                <a:ea typeface="DejaVu Sans"/>
              </a:rPr>
              <a:t>Métiers de la relation client (accueil-relation client, commerce-vente)</a:t>
            </a:r>
            <a:endParaRPr b="0" lang="fr-FR" sz="2800" spc="-1" strike="noStrike">
              <a:latin typeface="Arial"/>
            </a:endParaRPr>
          </a:p>
          <a:p>
            <a:pPr marL="743040" indent="-741600">
              <a:lnSpc>
                <a:spcPct val="100000"/>
              </a:lnSpc>
              <a:spcBef>
                <a:spcPts val="720"/>
              </a:spcBef>
              <a:buClr>
                <a:srgbClr val="31b6fd"/>
              </a:buClr>
              <a:buFont typeface="Candara"/>
              <a:buAutoNum type="arabicPeriod"/>
            </a:pPr>
            <a:r>
              <a:rPr b="1" lang="fr-FR" sz="2800" spc="-1" strike="noStrike">
                <a:solidFill>
                  <a:srgbClr val="0070c0"/>
                </a:solidFill>
                <a:latin typeface="Constantia"/>
                <a:ea typeface="DejaVu Sans"/>
              </a:rPr>
              <a:t>En voie pro agricole</a:t>
            </a:r>
            <a:r>
              <a:rPr b="0" lang="fr-FR" sz="2800" spc="-1" strike="noStrike">
                <a:solidFill>
                  <a:srgbClr val="0070c0"/>
                </a:solidFill>
                <a:latin typeface="Constantia"/>
                <a:ea typeface="DejaVu Sans"/>
              </a:rPr>
              <a:t>: alimentation bio-industrie laboratoire; conseil vente; nature jardin paysage forêt; productions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471960" y="524160"/>
            <a:ext cx="82278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52e65"/>
                </a:solidFill>
                <a:latin typeface="Constantia"/>
                <a:ea typeface="DejaVu Sans"/>
              </a:rPr>
              <a:t> </a:t>
            </a:r>
            <a:r>
              <a:rPr b="1" lang="fr-FR" sz="3600" spc="-1" strike="noStrike">
                <a:solidFill>
                  <a:srgbClr val="052e65"/>
                </a:solidFill>
                <a:latin typeface="Constantia"/>
                <a:ea typeface="DejaVu Sans"/>
              </a:rPr>
              <a:t>3 PREMIERES FAMILLES pour la rentrée 2019</a:t>
            </a:r>
            <a:endParaRPr b="0" lang="fr-FR" sz="3600" spc="-1" strike="noStrike">
              <a:latin typeface="Arial"/>
            </a:endParaRPr>
          </a:p>
        </p:txBody>
      </p:sp>
    </p:spTree>
  </p:cSld>
  <p:timing>
    <p:tnLst>
      <p:par>
        <p:cTn id="124" dur="indefinite" restart="never" nodeType="tmRoot">
          <p:childTnLst>
            <p:seq>
              <p:cTn id="12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353880" y="1491120"/>
            <a:ext cx="8449200" cy="493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marL="743040" indent="-741600">
              <a:lnSpc>
                <a:spcPct val="100000"/>
              </a:lnSpc>
              <a:spcBef>
                <a:spcPts val="720"/>
              </a:spcBef>
              <a:buClr>
                <a:srgbClr val="31b6fd"/>
              </a:buClr>
              <a:buFont typeface="Candara"/>
              <a:buAutoNum type="arabicPeriod"/>
            </a:pPr>
            <a:r>
              <a:rPr b="0" lang="fr-FR" sz="2000" spc="-1" strike="noStrike">
                <a:solidFill>
                  <a:srgbClr val="0070c0"/>
                </a:solidFill>
                <a:latin typeface="Constantia"/>
                <a:ea typeface="DejaVu Sans"/>
              </a:rPr>
              <a:t>Métiers des industries graphiques et de la communication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b="0" lang="fr-FR" sz="2000" spc="-1" strike="noStrike">
              <a:latin typeface="Arial"/>
            </a:endParaRPr>
          </a:p>
          <a:p>
            <a:pPr marL="743040" indent="-741600">
              <a:lnSpc>
                <a:spcPct val="100000"/>
              </a:lnSpc>
              <a:spcBef>
                <a:spcPts val="720"/>
              </a:spcBef>
              <a:buClr>
                <a:srgbClr val="31b6fd"/>
              </a:buClr>
              <a:buFont typeface="Candara"/>
              <a:buAutoNum type="arabicPeriod"/>
            </a:pPr>
            <a:r>
              <a:rPr b="0" lang="fr-FR" sz="2000" spc="-1" strike="noStrike">
                <a:solidFill>
                  <a:srgbClr val="0070c0"/>
                </a:solidFill>
                <a:latin typeface="Constantia"/>
                <a:ea typeface="DejaVu Sans"/>
              </a:rPr>
              <a:t>Métiers des études et de la modélisation numérique des bâtiments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b="0" lang="fr-FR" sz="2000" spc="-1" strike="noStrike">
              <a:latin typeface="Arial"/>
            </a:endParaRPr>
          </a:p>
          <a:p>
            <a:pPr marL="743040" indent="-741600">
              <a:lnSpc>
                <a:spcPct val="100000"/>
              </a:lnSpc>
              <a:spcBef>
                <a:spcPts val="720"/>
              </a:spcBef>
              <a:buClr>
                <a:srgbClr val="31b6fd"/>
              </a:buClr>
              <a:buFont typeface="Candara"/>
              <a:buAutoNum type="arabicPeriod"/>
            </a:pPr>
            <a:r>
              <a:rPr b="0" lang="fr-FR" sz="2000" spc="-1" strike="noStrike">
                <a:solidFill>
                  <a:srgbClr val="0070c0"/>
                </a:solidFill>
                <a:latin typeface="Constantia"/>
                <a:ea typeface="DejaVu Sans"/>
              </a:rPr>
              <a:t>Métiers de l’alimentation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b="0" lang="fr-FR" sz="2000" spc="-1" strike="noStrike">
              <a:latin typeface="Arial"/>
            </a:endParaRPr>
          </a:p>
          <a:p>
            <a:pPr marL="743040" indent="-741600">
              <a:lnSpc>
                <a:spcPct val="100000"/>
              </a:lnSpc>
              <a:spcBef>
                <a:spcPts val="720"/>
              </a:spcBef>
              <a:buClr>
                <a:srgbClr val="31b6fd"/>
              </a:buClr>
              <a:buFont typeface="Candara"/>
              <a:buAutoNum type="arabicPeriod"/>
            </a:pPr>
            <a:r>
              <a:rPr b="0" lang="fr-FR" sz="2000" spc="-1" strike="noStrike">
                <a:solidFill>
                  <a:srgbClr val="0070c0"/>
                </a:solidFill>
                <a:latin typeface="Constantia"/>
                <a:ea typeface="DejaVu Sans"/>
              </a:rPr>
              <a:t>Métiers de la beauté et du bien-être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b="0" lang="fr-FR" sz="2000" spc="-1" strike="noStrike">
              <a:latin typeface="Arial"/>
            </a:endParaRPr>
          </a:p>
          <a:p>
            <a:pPr marL="743040" indent="-741600">
              <a:lnSpc>
                <a:spcPct val="100000"/>
              </a:lnSpc>
              <a:spcBef>
                <a:spcPts val="720"/>
              </a:spcBef>
              <a:buClr>
                <a:srgbClr val="31b6fd"/>
              </a:buClr>
              <a:buFont typeface="Candara"/>
              <a:buAutoNum type="arabicPeriod"/>
            </a:pPr>
            <a:r>
              <a:rPr b="0" lang="fr-FR" sz="2000" spc="-1" strike="noStrike">
                <a:solidFill>
                  <a:srgbClr val="0070c0"/>
                </a:solidFill>
                <a:latin typeface="Constantia"/>
                <a:ea typeface="DejaVu Sans"/>
              </a:rPr>
              <a:t>Métiers de l’aéronautique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b="0" lang="fr-FR" sz="2000" spc="-1" strike="noStrike">
              <a:latin typeface="Arial"/>
            </a:endParaRPr>
          </a:p>
          <a:p>
            <a:pPr marL="743040" indent="-741600">
              <a:lnSpc>
                <a:spcPct val="100000"/>
              </a:lnSpc>
              <a:spcBef>
                <a:spcPts val="720"/>
              </a:spcBef>
              <a:buClr>
                <a:srgbClr val="31b6fd"/>
              </a:buClr>
              <a:buFont typeface="Candara"/>
              <a:buAutoNum type="arabicPeriod"/>
            </a:pPr>
            <a:r>
              <a:rPr b="0" lang="fr-FR" sz="2000" spc="-1" strike="noStrike">
                <a:solidFill>
                  <a:srgbClr val="0070c0"/>
                </a:solidFill>
                <a:latin typeface="Constantia"/>
                <a:ea typeface="DejaVu Sans"/>
              </a:rPr>
              <a:t>Métiers de l’hôtellerie et de la restauration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471960" y="524160"/>
            <a:ext cx="82278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52e65"/>
                </a:solidFill>
                <a:latin typeface="Constantia"/>
                <a:ea typeface="DejaVu Sans"/>
              </a:rPr>
              <a:t> </a:t>
            </a:r>
            <a:r>
              <a:rPr b="1" lang="fr-FR" sz="3600" spc="-1" strike="noStrike">
                <a:solidFill>
                  <a:srgbClr val="052e65"/>
                </a:solidFill>
                <a:latin typeface="Constantia"/>
                <a:ea typeface="DejaVu Sans"/>
              </a:rPr>
              <a:t>Nouvelles FAMILLES pour la rentrée 2020</a:t>
            </a:r>
            <a:endParaRPr b="0" lang="fr-FR" sz="3600" spc="-1" strike="noStrike">
              <a:latin typeface="Arial"/>
            </a:endParaRPr>
          </a:p>
        </p:txBody>
      </p:sp>
    </p:spTree>
  </p:cSld>
  <p:timing>
    <p:tnLst>
      <p:par>
        <p:cTn id="126" dur="indefinite" restart="never" nodeType="tmRoot">
          <p:childTnLst>
            <p:seq>
              <p:cTn id="12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353880" y="1491120"/>
            <a:ext cx="8449200" cy="493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marL="743040" indent="-741600">
              <a:lnSpc>
                <a:spcPct val="100000"/>
              </a:lnSpc>
              <a:spcBef>
                <a:spcPts val="720"/>
              </a:spcBef>
              <a:buClr>
                <a:srgbClr val="31b6fd"/>
              </a:buClr>
              <a:buFont typeface="Candara"/>
              <a:buAutoNum type="arabicPeriod"/>
            </a:pPr>
            <a:r>
              <a:rPr b="0" lang="fr-FR" sz="2000" spc="-1" strike="noStrike">
                <a:solidFill>
                  <a:srgbClr val="0070c0"/>
                </a:solidFill>
                <a:latin typeface="Constantia"/>
                <a:ea typeface="DejaVu Sans"/>
              </a:rPr>
              <a:t>Métiers du bois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b="0" lang="fr-FR" sz="2000" spc="-1" strike="noStrike">
              <a:latin typeface="Arial"/>
            </a:endParaRPr>
          </a:p>
          <a:p>
            <a:pPr marL="743040" indent="-741600">
              <a:lnSpc>
                <a:spcPct val="100000"/>
              </a:lnSpc>
              <a:spcBef>
                <a:spcPts val="720"/>
              </a:spcBef>
              <a:buClr>
                <a:srgbClr val="31b6fd"/>
              </a:buClr>
              <a:buFont typeface="Candara"/>
              <a:buAutoNum type="arabicPeriod"/>
            </a:pPr>
            <a:r>
              <a:rPr b="0" lang="fr-FR" sz="2000" spc="-1" strike="noStrike">
                <a:solidFill>
                  <a:srgbClr val="0070c0"/>
                </a:solidFill>
                <a:latin typeface="Constantia"/>
                <a:ea typeface="DejaVu Sans"/>
              </a:rPr>
              <a:t>Métiers du pilotage d’installations automatisées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b="0" lang="fr-FR" sz="2000" spc="-1" strike="noStrike">
              <a:latin typeface="Arial"/>
            </a:endParaRPr>
          </a:p>
          <a:p>
            <a:pPr marL="743040" indent="-741600">
              <a:lnSpc>
                <a:spcPct val="100000"/>
              </a:lnSpc>
              <a:spcBef>
                <a:spcPts val="720"/>
              </a:spcBef>
              <a:buClr>
                <a:srgbClr val="31b6fd"/>
              </a:buClr>
              <a:buFont typeface="Candara"/>
              <a:buAutoNum type="arabicPeriod"/>
            </a:pPr>
            <a:r>
              <a:rPr b="0" lang="fr-FR" sz="2000" spc="-1" strike="noStrike">
                <a:solidFill>
                  <a:srgbClr val="0070c0"/>
                </a:solidFill>
                <a:latin typeface="Constantia"/>
                <a:ea typeface="DejaVu Sans"/>
              </a:rPr>
              <a:t>Métiers de la maintenance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b="0" lang="fr-FR" sz="2000" spc="-1" strike="noStrike">
              <a:latin typeface="Arial"/>
            </a:endParaRPr>
          </a:p>
          <a:p>
            <a:pPr marL="743040" indent="-741600">
              <a:lnSpc>
                <a:spcPct val="100000"/>
              </a:lnSpc>
              <a:spcBef>
                <a:spcPts val="720"/>
              </a:spcBef>
              <a:buClr>
                <a:srgbClr val="31b6fd"/>
              </a:buClr>
              <a:buFont typeface="Candara"/>
              <a:buAutoNum type="arabicPeriod"/>
            </a:pPr>
            <a:r>
              <a:rPr b="0" lang="fr-FR" sz="2000" spc="-1" strike="noStrike">
                <a:solidFill>
                  <a:srgbClr val="0070c0"/>
                </a:solidFill>
                <a:latin typeface="Constantia"/>
                <a:ea typeface="DejaVu Sans"/>
              </a:rPr>
              <a:t>Métiers de la réalisation de productions mécaniques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b="0" lang="fr-FR" sz="2000" spc="-1" strike="noStrike">
              <a:latin typeface="Arial"/>
            </a:endParaRPr>
          </a:p>
          <a:p>
            <a:pPr marL="743040" indent="-741600">
              <a:lnSpc>
                <a:spcPct val="100000"/>
              </a:lnSpc>
              <a:spcBef>
                <a:spcPts val="720"/>
              </a:spcBef>
              <a:buClr>
                <a:srgbClr val="31b6fd"/>
              </a:buClr>
              <a:buFont typeface="Candara"/>
              <a:buAutoNum type="arabicPeriod"/>
            </a:pPr>
            <a:r>
              <a:rPr b="0" lang="fr-FR" sz="2000" spc="-1" strike="noStrike">
                <a:solidFill>
                  <a:srgbClr val="0070c0"/>
                </a:solidFill>
                <a:latin typeface="Constantia"/>
                <a:ea typeface="DejaVu Sans"/>
              </a:rPr>
              <a:t>Métiers du numérique et de la transition énergétique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471960" y="524160"/>
            <a:ext cx="82278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52e65"/>
                </a:solidFill>
                <a:latin typeface="Constantia"/>
                <a:ea typeface="DejaVu Sans"/>
              </a:rPr>
              <a:t> </a:t>
            </a:r>
            <a:r>
              <a:rPr b="1" lang="fr-FR" sz="3600" spc="-1" strike="noStrike">
                <a:solidFill>
                  <a:srgbClr val="052e65"/>
                </a:solidFill>
                <a:latin typeface="Constantia"/>
                <a:ea typeface="DejaVu Sans"/>
              </a:rPr>
              <a:t>Nouvelles FAMILLES pour la rentrée 2021</a:t>
            </a:r>
            <a:endParaRPr b="0" lang="fr-FR" sz="3600" spc="-1" strike="noStrike">
              <a:latin typeface="Arial"/>
            </a:endParaRPr>
          </a:p>
        </p:txBody>
      </p:sp>
    </p:spTree>
  </p:cSld>
  <p:timing>
    <p:tnLst>
      <p:par>
        <p:cTn id="128" dur="indefinite" restart="never" nodeType="tmRoot">
          <p:childTnLst>
            <p:seq>
              <p:cTn id="12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roup 1"/>
          <p:cNvGrpSpPr/>
          <p:nvPr/>
        </p:nvGrpSpPr>
        <p:grpSpPr>
          <a:xfrm>
            <a:off x="334800" y="1317240"/>
            <a:ext cx="8394840" cy="1022040"/>
            <a:chOff x="334800" y="1317240"/>
            <a:chExt cx="8394840" cy="1022040"/>
          </a:xfrm>
        </p:grpSpPr>
        <p:pic>
          <p:nvPicPr>
            <p:cNvPr id="345" name="Picture 2" descr=""/>
            <p:cNvPicPr/>
            <p:nvPr/>
          </p:nvPicPr>
          <p:blipFill>
            <a:blip r:embed="rId1"/>
            <a:stretch/>
          </p:blipFill>
          <p:spPr>
            <a:xfrm>
              <a:off x="334800" y="1317240"/>
              <a:ext cx="8296560" cy="1022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46" name="CustomShape 2"/>
            <p:cNvSpPr/>
            <p:nvPr/>
          </p:nvSpPr>
          <p:spPr>
            <a:xfrm>
              <a:off x="433080" y="1317240"/>
              <a:ext cx="8296560" cy="102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47" name="CustomShape 3"/>
          <p:cNvSpPr/>
          <p:nvPr/>
        </p:nvSpPr>
        <p:spPr>
          <a:xfrm>
            <a:off x="940680" y="3641040"/>
            <a:ext cx="7631280" cy="295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ff0000"/>
              </a:buClr>
              <a:buSzPct val="149000"/>
              <a:buFont typeface="Wingdings" charset="2"/>
              <a:buChar char=""/>
            </a:pPr>
            <a:r>
              <a:rPr b="0" lang="fr-FR" sz="2000" spc="-1" strike="noStrike">
                <a:solidFill>
                  <a:srgbClr val="0293e0"/>
                </a:solidFill>
                <a:latin typeface="Comic Sans MS"/>
                <a:ea typeface="Lucida Sans Unicode"/>
              </a:rPr>
              <a:t>Mini-stage en établissement scolaire ou en CFA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ff0000"/>
              </a:buClr>
              <a:buSzPct val="149000"/>
              <a:buFont typeface="Wingdings" charset="2"/>
              <a:buChar char=""/>
            </a:pPr>
            <a:r>
              <a:rPr b="0" lang="fr-FR" sz="2000" spc="-1" strike="noStrike">
                <a:solidFill>
                  <a:srgbClr val="0293e0"/>
                </a:solidFill>
                <a:latin typeface="Comic Sans MS"/>
                <a:ea typeface="Lucida Sans Unicode"/>
              </a:rPr>
              <a:t>Stage en entreprise, interview de professionnels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ff0000"/>
              </a:buClr>
              <a:buSzPct val="149000"/>
              <a:buFont typeface="Wingdings" charset="2"/>
              <a:buChar char=""/>
            </a:pPr>
            <a:r>
              <a:rPr b="0" lang="fr-FR" sz="2000" spc="-1" strike="noStrike">
                <a:solidFill>
                  <a:srgbClr val="0293e0"/>
                </a:solidFill>
                <a:latin typeface="Comic Sans MS"/>
                <a:ea typeface="Lucida Sans Unicode"/>
              </a:rPr>
              <a:t>Recherches d’informations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ff0000"/>
              </a:buClr>
              <a:buSzPct val="149000"/>
              <a:buFont typeface="Wingdings" charset="2"/>
              <a:buChar char=""/>
            </a:pPr>
            <a:r>
              <a:rPr b="0" lang="fr-FR" sz="2000" spc="-1" strike="noStrike">
                <a:solidFill>
                  <a:srgbClr val="0293e0"/>
                </a:solidFill>
                <a:latin typeface="Comic Sans MS"/>
                <a:ea typeface="Lucida Sans Unicode"/>
              </a:rPr>
              <a:t>Rendez vous avec la psychologue de l’EN et le professeur principal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348" name="CustomShape 4"/>
          <p:cNvSpPr/>
          <p:nvPr/>
        </p:nvSpPr>
        <p:spPr>
          <a:xfrm>
            <a:off x="7924680" y="6356520"/>
            <a:ext cx="7606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DAE6A1EE-2281-414C-801D-CB8B62385447}" type="slidenum">
              <a:rPr b="0" lang="fr-FR" sz="1000" spc="-1" strike="noStrike">
                <a:solidFill>
                  <a:srgbClr val="073e87"/>
                </a:solidFill>
                <a:latin typeface="Candara"/>
                <a:ea typeface="DejaVu Sans"/>
              </a:rPr>
              <a:t>1</a:t>
            </a:fld>
            <a:endParaRPr b="0" lang="fr-FR" sz="1000" spc="-1" strike="noStrike">
              <a:latin typeface="Arial"/>
            </a:endParaRPr>
          </a:p>
        </p:txBody>
      </p:sp>
      <p:sp>
        <p:nvSpPr>
          <p:cNvPr id="349" name="CustomShape 5"/>
          <p:cNvSpPr/>
          <p:nvPr/>
        </p:nvSpPr>
        <p:spPr>
          <a:xfrm>
            <a:off x="177480" y="2340720"/>
            <a:ext cx="9060840" cy="14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Tout au long de l’année :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L’élève réfléchit à un choix de formation, selon ses goûts et son dossier scolaire.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	</a:t>
            </a:r>
            <a:r>
              <a:rPr b="0" lang="fr-FR" sz="1800" spc="-1" strike="noStrike" u="sng">
                <a:solidFill>
                  <a:srgbClr val="000000"/>
                </a:solidFill>
                <a:uFillTx/>
                <a:latin typeface="Comic Sans MS"/>
                <a:ea typeface="DejaVu Sans"/>
              </a:rPr>
              <a:t>Il effectue les démarches  suivantes :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130" dur="indefinite" restart="never" nodeType="tmRoot">
          <p:childTnLst>
            <p:seq>
              <p:cTn id="13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Picture 1" descr=""/>
          <p:cNvPicPr/>
          <p:nvPr/>
        </p:nvPicPr>
        <p:blipFill>
          <a:blip r:embed="rId1"/>
          <a:stretch/>
        </p:blipFill>
        <p:spPr>
          <a:xfrm>
            <a:off x="2401920" y="324000"/>
            <a:ext cx="4484880" cy="528840"/>
          </a:xfrm>
          <a:prstGeom prst="rect">
            <a:avLst/>
          </a:prstGeom>
          <a:ln>
            <a:noFill/>
          </a:ln>
        </p:spPr>
      </p:pic>
      <p:grpSp>
        <p:nvGrpSpPr>
          <p:cNvPr id="351" name="Group 1"/>
          <p:cNvGrpSpPr/>
          <p:nvPr/>
        </p:nvGrpSpPr>
        <p:grpSpPr>
          <a:xfrm>
            <a:off x="1590840" y="1060560"/>
            <a:ext cx="6102360" cy="731880"/>
            <a:chOff x="1590840" y="1060560"/>
            <a:chExt cx="6102360" cy="731880"/>
          </a:xfrm>
        </p:grpSpPr>
        <p:pic>
          <p:nvPicPr>
            <p:cNvPr id="352" name="Picture 3" descr=""/>
            <p:cNvPicPr/>
            <p:nvPr/>
          </p:nvPicPr>
          <p:blipFill>
            <a:blip r:embed="rId2"/>
            <a:stretch/>
          </p:blipFill>
          <p:spPr>
            <a:xfrm>
              <a:off x="1590840" y="1060560"/>
              <a:ext cx="6102360" cy="731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53" name="CustomShape 2"/>
            <p:cNvSpPr/>
            <p:nvPr/>
          </p:nvSpPr>
          <p:spPr>
            <a:xfrm>
              <a:off x="1655640" y="1125360"/>
              <a:ext cx="5970600" cy="428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fr-FR" sz="2200" spc="-1" strike="noStrike">
                  <a:solidFill>
                    <a:srgbClr val="000000"/>
                  </a:solidFill>
                  <a:latin typeface="Constantia"/>
                  <a:ea typeface="Lucida Sans Unicode"/>
                </a:rPr>
                <a:t>Une formation professionnelle par alternance</a:t>
              </a:r>
              <a:endParaRPr b="0" lang="fr-FR" sz="2200" spc="-1" strike="noStrike">
                <a:latin typeface="Arial"/>
              </a:endParaRPr>
            </a:p>
          </p:txBody>
        </p:sp>
      </p:grpSp>
      <p:sp>
        <p:nvSpPr>
          <p:cNvPr id="354" name="CustomShape 3"/>
          <p:cNvSpPr/>
          <p:nvPr/>
        </p:nvSpPr>
        <p:spPr>
          <a:xfrm>
            <a:off x="191880" y="1773360"/>
            <a:ext cx="8950680" cy="527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fr-FR" sz="2000" spc="-1" strike="noStrike" u="sng">
                <a:solidFill>
                  <a:srgbClr val="ff0000"/>
                </a:solidFill>
                <a:uFillTx/>
                <a:latin typeface="Constantia"/>
                <a:ea typeface="Lucida Sans Unicode"/>
              </a:rPr>
              <a:t>Objectifs</a:t>
            </a:r>
            <a:endParaRPr b="0" lang="fr-FR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Poursuivre des études : en CAP, Bac Pro, en BTS, DUT, diplômes d’ingénieurs.</a:t>
            </a:r>
            <a:endParaRPr b="0" lang="fr-FR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Préparer un diplôme tout en travaillant</a:t>
            </a:r>
            <a:endParaRPr b="0" lang="fr-FR" sz="2000" spc="-1" strike="noStrike">
              <a:latin typeface="Arial"/>
            </a:endParaRPr>
          </a:p>
          <a:p>
            <a:pPr lvl="2" marL="1257480" indent="-3416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1/3 du temps en centre de formation</a:t>
            </a:r>
            <a:endParaRPr b="0" lang="fr-FR" sz="2000" spc="-1" strike="noStrike">
              <a:latin typeface="Arial"/>
            </a:endParaRPr>
          </a:p>
          <a:p>
            <a:pPr lvl="2" marL="1257480" indent="-3416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2/3 du temps en entreprise</a:t>
            </a:r>
            <a:endParaRPr b="0" lang="fr-FR" sz="2000" spc="-1" strike="noStrike">
              <a:latin typeface="Arial"/>
            </a:endParaRPr>
          </a:p>
          <a:p>
            <a:pPr marL="2222640" indent="-1305000"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marL="2222640" indent="-1305000">
              <a:lnSpc>
                <a:spcPct val="100000"/>
              </a:lnSpc>
            </a:pPr>
            <a:r>
              <a:rPr b="1" lang="fr-FR" sz="2000" spc="-1" strike="noStrike" u="sng">
                <a:solidFill>
                  <a:srgbClr val="0293e0"/>
                </a:solidFill>
                <a:uFillTx/>
                <a:latin typeface="Constantia"/>
                <a:ea typeface="Lucida Sans Unicode"/>
              </a:rPr>
              <a:t>Conditions</a:t>
            </a:r>
            <a:endParaRPr b="0" lang="fr-FR" sz="2000" spc="-1" strike="noStrike">
              <a:latin typeface="Arial"/>
            </a:endParaRPr>
          </a:p>
          <a:p>
            <a:pPr lvl="1" marL="343080" indent="-3416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Etre âgé de 16 ans (15 ans pour les élèves sortant de 3ème) </a:t>
            </a:r>
            <a:endParaRPr b="0" lang="fr-FR" sz="2000" spc="-1" strike="noStrike">
              <a:latin typeface="Arial"/>
            </a:endParaRPr>
          </a:p>
          <a:p>
            <a:pPr lvl="1" marL="343080" indent="-3416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Trouver un maitre d’apprentissage : Signer un contrat de travail</a:t>
            </a:r>
            <a:endParaRPr b="0" lang="fr-FR" sz="2000" spc="-1" strike="noStrike">
              <a:latin typeface="Arial"/>
            </a:endParaRPr>
          </a:p>
          <a:p>
            <a:pPr lvl="1" marL="343080" indent="-3416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S’inscrire au CFA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293e0"/>
                </a:solidFill>
                <a:latin typeface="Constantia"/>
                <a:ea typeface="Lucida Sans Unicode"/>
              </a:rPr>
              <a:t>L’apprenti est </a:t>
            </a:r>
            <a:r>
              <a:rPr b="1" lang="fr-FR" sz="2000" spc="-1" strike="noStrike" u="sng">
                <a:solidFill>
                  <a:srgbClr val="0293e0"/>
                </a:solidFill>
                <a:uFillTx/>
                <a:latin typeface="Constantia"/>
                <a:ea typeface="Lucida Sans Unicode"/>
              </a:rPr>
              <a:t>salarié</a:t>
            </a:r>
            <a:r>
              <a:rPr b="1" lang="fr-FR" sz="20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, il est soumis aux règles et droits du code du travail </a:t>
            </a:r>
            <a:r>
              <a:rPr b="0" lang="fr-FR" sz="20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: </a:t>
            </a:r>
            <a:endParaRPr b="0" lang="fr-FR" sz="2000" spc="-1" strike="noStrike">
              <a:latin typeface="Arial"/>
            </a:endParaRPr>
          </a:p>
          <a:p>
            <a:pPr lvl="1" marL="343080" indent="-3416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Respect du règlement intérieur de l’entreprise (horaires, sécurité…) </a:t>
            </a:r>
            <a:endParaRPr b="0" lang="fr-FR" sz="2000" spc="-1" strike="noStrike">
              <a:latin typeface="Arial"/>
            </a:endParaRPr>
          </a:p>
          <a:p>
            <a:pPr lvl="1" marL="343080" indent="-3416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5 semaines de congés par an</a:t>
            </a:r>
            <a:endParaRPr b="0" lang="fr-FR" sz="2000" spc="-1" strike="noStrike">
              <a:latin typeface="Arial"/>
            </a:endParaRPr>
          </a:p>
          <a:p>
            <a:pPr lvl="1" marL="343080" indent="-3416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Salaire qui varie de 25 à 78% du SMIC selon l’âge et l’ancienneté (pas de bourse)</a:t>
            </a:r>
            <a:endParaRPr b="0" lang="fr-FR" sz="2000" spc="-1" strike="noStrike">
              <a:latin typeface="Arial"/>
            </a:endParaRPr>
          </a:p>
        </p:txBody>
      </p:sp>
    </p:spTree>
  </p:cSld>
  <p:timing>
    <p:tnLst>
      <p:par>
        <p:cTn id="132" dur="indefinite" restart="never" nodeType="tmRoot">
          <p:childTnLst>
            <p:seq>
              <p:cTn id="13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-144000" y="1944000"/>
            <a:ext cx="9150480" cy="287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marL="914400" indent="-911520" algn="ctr">
              <a:lnSpc>
                <a:spcPct val="117000"/>
              </a:lnSpc>
            </a:pPr>
            <a:r>
              <a:rPr b="1" i="1" lang="fr-FR" sz="6600" spc="-1" strike="noStrike">
                <a:solidFill>
                  <a:srgbClr val="0293e0"/>
                </a:solidFill>
                <a:latin typeface="Candara"/>
                <a:ea typeface="Lucida Sans Unicode"/>
              </a:rPr>
              <a:t>La voie générale et technologique</a:t>
            </a:r>
            <a:endParaRPr b="0" lang="fr-FR" sz="6600" spc="-1" strike="noStrike">
              <a:latin typeface="Arial"/>
            </a:endParaRPr>
          </a:p>
          <a:p>
            <a:pPr marL="914400" indent="-911520" algn="ctr">
              <a:lnSpc>
                <a:spcPct val="117000"/>
              </a:lnSpc>
            </a:pPr>
            <a:endParaRPr b="0" lang="fr-FR" sz="6600" spc="-1" strike="noStrike">
              <a:latin typeface="Arial"/>
            </a:endParaRPr>
          </a:p>
          <a:p>
            <a:pPr marL="914400" indent="-911520" algn="ctr">
              <a:lnSpc>
                <a:spcPct val="117000"/>
              </a:lnSpc>
            </a:pPr>
            <a:endParaRPr b="0" lang="fr-FR" sz="6600" spc="-1" strike="noStrike">
              <a:latin typeface="Arial"/>
            </a:endParaRPr>
          </a:p>
          <a:p>
            <a:pPr marL="914400" indent="-911520" algn="ctr">
              <a:lnSpc>
                <a:spcPct val="117000"/>
              </a:lnSpc>
            </a:pPr>
            <a:r>
              <a:rPr b="0" i="1" lang="fr-FR" sz="3600" spc="-1" strike="noStrike">
                <a:solidFill>
                  <a:srgbClr val="c00000"/>
                </a:solidFill>
                <a:latin typeface="Comic Sans MS"/>
                <a:ea typeface="Lucida Sans Unicode"/>
              </a:rPr>
              <a:t>Attention réforme du bac 2021</a:t>
            </a:r>
            <a:endParaRPr b="0" lang="fr-FR" sz="3600" spc="-1" strike="noStrike">
              <a:latin typeface="Arial"/>
            </a:endParaRPr>
          </a:p>
          <a:p>
            <a:pPr marL="914400" indent="-911520" algn="ctr">
              <a:lnSpc>
                <a:spcPct val="117000"/>
              </a:lnSpc>
            </a:pPr>
            <a:endParaRPr b="0" lang="fr-FR" sz="3600" spc="-1" strike="noStrike"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3990960" y="6250320"/>
            <a:ext cx="1160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3D3FD20E-EAB3-40F7-A8B9-B339E22A0149}" type="slidenum">
              <a:rPr b="0" lang="fr-FR" sz="1000" spc="-1" strike="noStrike">
                <a:solidFill>
                  <a:srgbClr val="073e87"/>
                </a:solidFill>
                <a:latin typeface="Candara"/>
                <a:ea typeface="DejaVu Sans"/>
              </a:rPr>
              <a:t>1</a:t>
            </a:fld>
            <a:endParaRPr b="0" lang="fr-FR" sz="1000" spc="-1" strike="noStrike">
              <a:latin typeface="Arial"/>
            </a:endParaRPr>
          </a:p>
        </p:txBody>
      </p:sp>
    </p:spTree>
  </p:cSld>
  <p:timing>
    <p:tnLst>
      <p:par>
        <p:cTn id="134" dur="indefinite" restart="never" nodeType="tmRoot">
          <p:childTnLst>
            <p:seq>
              <p:cTn id="13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8317080" y="6456240"/>
            <a:ext cx="759240" cy="362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D147CFD2-0FD8-47E9-B234-A5D0BC4175A0}" type="slidenum">
              <a:rPr b="0" i="1" lang="fr-FR" sz="1200" spc="-1" strike="noStrike">
                <a:solidFill>
                  <a:srgbClr val="045c75"/>
                </a:solidFill>
                <a:latin typeface="Calibri"/>
                <a:ea typeface="DejaVu Sans"/>
              </a:rPr>
              <a:t>1</a:t>
            </a:fld>
            <a:endParaRPr b="0" lang="fr-FR" sz="1200" spc="-1" strike="noStrike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333360" y="5859360"/>
            <a:ext cx="6566400" cy="743760"/>
          </a:xfrm>
          <a:prstGeom prst="rect">
            <a:avLst/>
          </a:prstGeom>
          <a:solidFill>
            <a:srgbClr val="6bdbfa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3"/>
          <p:cNvSpPr/>
          <p:nvPr/>
        </p:nvSpPr>
        <p:spPr>
          <a:xfrm>
            <a:off x="1281240" y="5991120"/>
            <a:ext cx="5393160" cy="51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i="1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</a:t>
            </a:r>
            <a:r>
              <a:rPr b="0" i="1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i="1" lang="fr-FR" sz="2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nde</a:t>
            </a:r>
            <a:r>
              <a:rPr b="0" i="1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Générale et technologique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7270920" y="5824440"/>
            <a:ext cx="1657800" cy="967680"/>
          </a:xfrm>
          <a:prstGeom prst="rect">
            <a:avLst/>
          </a:prstGeom>
          <a:solidFill>
            <a:srgbClr val="6bdbfa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5"/>
          <p:cNvSpPr/>
          <p:nvPr/>
        </p:nvSpPr>
        <p:spPr>
          <a:xfrm>
            <a:off x="7269120" y="5024520"/>
            <a:ext cx="1658160" cy="683280"/>
          </a:xfrm>
          <a:prstGeom prst="rect">
            <a:avLst/>
          </a:prstGeom>
          <a:solidFill>
            <a:srgbClr val="6bdbfa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6"/>
          <p:cNvSpPr/>
          <p:nvPr/>
        </p:nvSpPr>
        <p:spPr>
          <a:xfrm>
            <a:off x="7284960" y="4227480"/>
            <a:ext cx="1658160" cy="683280"/>
          </a:xfrm>
          <a:prstGeom prst="rect">
            <a:avLst/>
          </a:prstGeom>
          <a:solidFill>
            <a:srgbClr val="6bdbfa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7"/>
          <p:cNvSpPr/>
          <p:nvPr/>
        </p:nvSpPr>
        <p:spPr>
          <a:xfrm>
            <a:off x="7218360" y="5872320"/>
            <a:ext cx="1743840" cy="91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i="1" lang="fr-FR" sz="1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nde</a:t>
            </a: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Professionnelle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Ex: Commerce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64" name="CustomShape 8"/>
          <p:cNvSpPr/>
          <p:nvPr/>
        </p:nvSpPr>
        <p:spPr>
          <a:xfrm>
            <a:off x="7318440" y="5149800"/>
            <a:ext cx="1467360" cy="36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</a:t>
            </a: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i="1" lang="fr-FR" sz="1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ère</a:t>
            </a: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Pro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65" name="CustomShape 9"/>
          <p:cNvSpPr/>
          <p:nvPr/>
        </p:nvSpPr>
        <p:spPr>
          <a:xfrm>
            <a:off x="7300800" y="4384800"/>
            <a:ext cx="1648440" cy="36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Terminale PRO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66" name="CustomShape 10"/>
          <p:cNvSpPr/>
          <p:nvPr/>
        </p:nvSpPr>
        <p:spPr>
          <a:xfrm>
            <a:off x="343080" y="4973760"/>
            <a:ext cx="3183480" cy="683280"/>
          </a:xfrm>
          <a:prstGeom prst="rect">
            <a:avLst/>
          </a:prstGeom>
          <a:solidFill>
            <a:srgbClr val="6bdbfa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11"/>
          <p:cNvSpPr/>
          <p:nvPr/>
        </p:nvSpPr>
        <p:spPr>
          <a:xfrm>
            <a:off x="349200" y="4175280"/>
            <a:ext cx="3167640" cy="683280"/>
          </a:xfrm>
          <a:prstGeom prst="rect">
            <a:avLst/>
          </a:prstGeom>
          <a:solidFill>
            <a:srgbClr val="6bdbfa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12"/>
          <p:cNvSpPr/>
          <p:nvPr/>
        </p:nvSpPr>
        <p:spPr>
          <a:xfrm>
            <a:off x="3747960" y="4976640"/>
            <a:ext cx="3168000" cy="683280"/>
          </a:xfrm>
          <a:prstGeom prst="rect">
            <a:avLst/>
          </a:prstGeom>
          <a:solidFill>
            <a:srgbClr val="6bdbfa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13"/>
          <p:cNvSpPr/>
          <p:nvPr/>
        </p:nvSpPr>
        <p:spPr>
          <a:xfrm>
            <a:off x="3747960" y="4159080"/>
            <a:ext cx="3168000" cy="683280"/>
          </a:xfrm>
          <a:prstGeom prst="rect">
            <a:avLst/>
          </a:prstGeom>
          <a:solidFill>
            <a:srgbClr val="6bdbfa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14"/>
          <p:cNvSpPr/>
          <p:nvPr/>
        </p:nvSpPr>
        <p:spPr>
          <a:xfrm>
            <a:off x="433440" y="3766320"/>
            <a:ext cx="2875680" cy="310320"/>
          </a:xfrm>
          <a:prstGeom prst="ellipse">
            <a:avLst/>
          </a:prstGeom>
          <a:solidFill>
            <a:srgbClr val="6bdbfa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15"/>
          <p:cNvSpPr/>
          <p:nvPr/>
        </p:nvSpPr>
        <p:spPr>
          <a:xfrm>
            <a:off x="3868560" y="3705120"/>
            <a:ext cx="2875680" cy="391320"/>
          </a:xfrm>
          <a:prstGeom prst="ellipse">
            <a:avLst/>
          </a:prstGeom>
          <a:solidFill>
            <a:srgbClr val="6bdbfa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16"/>
          <p:cNvSpPr/>
          <p:nvPr/>
        </p:nvSpPr>
        <p:spPr>
          <a:xfrm>
            <a:off x="668160" y="3741840"/>
            <a:ext cx="2334600" cy="36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Bac général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73" name="CustomShape 17"/>
          <p:cNvSpPr/>
          <p:nvPr/>
        </p:nvSpPr>
        <p:spPr>
          <a:xfrm>
            <a:off x="4394160" y="3705120"/>
            <a:ext cx="2199240" cy="36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Bac technologique (8)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74" name="CustomShape 18"/>
          <p:cNvSpPr/>
          <p:nvPr/>
        </p:nvSpPr>
        <p:spPr>
          <a:xfrm>
            <a:off x="7281720" y="3681360"/>
            <a:ext cx="1594800" cy="418320"/>
          </a:xfrm>
          <a:prstGeom prst="ellipse">
            <a:avLst/>
          </a:prstGeom>
          <a:solidFill>
            <a:srgbClr val="92d050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19"/>
          <p:cNvSpPr/>
          <p:nvPr/>
        </p:nvSpPr>
        <p:spPr>
          <a:xfrm>
            <a:off x="7408800" y="3657600"/>
            <a:ext cx="1377000" cy="36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Bac Pro (80)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76" name="CustomShape 20"/>
          <p:cNvSpPr/>
          <p:nvPr/>
        </p:nvSpPr>
        <p:spPr>
          <a:xfrm>
            <a:off x="360360" y="2814480"/>
            <a:ext cx="918360" cy="816840"/>
          </a:xfrm>
          <a:prstGeom prst="rect">
            <a:avLst/>
          </a:prstGeom>
          <a:solidFill>
            <a:srgbClr val="6bdbfa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CustomShape 21"/>
          <p:cNvSpPr/>
          <p:nvPr/>
        </p:nvSpPr>
        <p:spPr>
          <a:xfrm>
            <a:off x="250920" y="2887560"/>
            <a:ext cx="1188000" cy="64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CPGE 2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CPGE 1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78" name="CustomShape 22"/>
          <p:cNvSpPr/>
          <p:nvPr/>
        </p:nvSpPr>
        <p:spPr>
          <a:xfrm>
            <a:off x="343080" y="895320"/>
            <a:ext cx="827640" cy="1669320"/>
          </a:xfrm>
          <a:prstGeom prst="rect">
            <a:avLst/>
          </a:prstGeom>
          <a:solidFill>
            <a:srgbClr val="92d050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23"/>
          <p:cNvSpPr/>
          <p:nvPr/>
        </p:nvSpPr>
        <p:spPr>
          <a:xfrm>
            <a:off x="387360" y="1190520"/>
            <a:ext cx="792720" cy="91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Ecoles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sup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80" name="CustomShape 24"/>
          <p:cNvSpPr/>
          <p:nvPr/>
        </p:nvSpPr>
        <p:spPr>
          <a:xfrm>
            <a:off x="1449360" y="2798640"/>
            <a:ext cx="1967760" cy="816840"/>
          </a:xfrm>
          <a:prstGeom prst="rect">
            <a:avLst/>
          </a:prstGeom>
          <a:solidFill>
            <a:srgbClr val="6bdbfa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25"/>
          <p:cNvSpPr/>
          <p:nvPr/>
        </p:nvSpPr>
        <p:spPr>
          <a:xfrm>
            <a:off x="1569960" y="2863800"/>
            <a:ext cx="1324800" cy="64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</a:t>
            </a: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L2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</a:t>
            </a: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L1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82" name="CustomShape 26"/>
          <p:cNvSpPr/>
          <p:nvPr/>
        </p:nvSpPr>
        <p:spPr>
          <a:xfrm>
            <a:off x="1452600" y="1949400"/>
            <a:ext cx="1450080" cy="683280"/>
          </a:xfrm>
          <a:prstGeom prst="rect">
            <a:avLst/>
          </a:prstGeom>
          <a:solidFill>
            <a:srgbClr val="6bdbfa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27"/>
          <p:cNvSpPr/>
          <p:nvPr/>
        </p:nvSpPr>
        <p:spPr>
          <a:xfrm>
            <a:off x="3073320" y="1960560"/>
            <a:ext cx="4568040" cy="632520"/>
          </a:xfrm>
          <a:prstGeom prst="rect">
            <a:avLst/>
          </a:prstGeom>
          <a:solidFill>
            <a:srgbClr val="92d050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28"/>
          <p:cNvSpPr/>
          <p:nvPr/>
        </p:nvSpPr>
        <p:spPr>
          <a:xfrm>
            <a:off x="3328920" y="2070000"/>
            <a:ext cx="3788640" cy="36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Licence professionnelle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85" name="CustomShape 29"/>
          <p:cNvSpPr/>
          <p:nvPr/>
        </p:nvSpPr>
        <p:spPr>
          <a:xfrm flipV="1">
            <a:off x="6858000" y="5365080"/>
            <a:ext cx="408960" cy="50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CustomShape 30"/>
          <p:cNvSpPr/>
          <p:nvPr/>
        </p:nvSpPr>
        <p:spPr>
          <a:xfrm>
            <a:off x="6875280" y="5871960"/>
            <a:ext cx="414000" cy="707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31"/>
          <p:cNvSpPr/>
          <p:nvPr/>
        </p:nvSpPr>
        <p:spPr>
          <a:xfrm>
            <a:off x="3762360" y="2819520"/>
            <a:ext cx="1640520" cy="815040"/>
          </a:xfrm>
          <a:prstGeom prst="rect">
            <a:avLst/>
          </a:prstGeom>
          <a:solidFill>
            <a:srgbClr val="92d050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32"/>
          <p:cNvSpPr/>
          <p:nvPr/>
        </p:nvSpPr>
        <p:spPr>
          <a:xfrm>
            <a:off x="6108840" y="2790720"/>
            <a:ext cx="1846800" cy="840600"/>
          </a:xfrm>
          <a:prstGeom prst="rect">
            <a:avLst/>
          </a:prstGeom>
          <a:solidFill>
            <a:srgbClr val="92d050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33"/>
          <p:cNvSpPr/>
          <p:nvPr/>
        </p:nvSpPr>
        <p:spPr>
          <a:xfrm>
            <a:off x="1560600" y="2114640"/>
            <a:ext cx="1168920" cy="36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L3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90" name="CustomShape 34"/>
          <p:cNvSpPr/>
          <p:nvPr/>
        </p:nvSpPr>
        <p:spPr>
          <a:xfrm>
            <a:off x="1441440" y="853920"/>
            <a:ext cx="1431000" cy="932760"/>
          </a:xfrm>
          <a:prstGeom prst="rect">
            <a:avLst/>
          </a:prstGeom>
          <a:solidFill>
            <a:srgbClr val="92d050"/>
          </a:solidFill>
          <a:ln w="25560">
            <a:solidFill>
              <a:srgbClr val="08509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CustomShape 35"/>
          <p:cNvSpPr/>
          <p:nvPr/>
        </p:nvSpPr>
        <p:spPr>
          <a:xfrm>
            <a:off x="1544760" y="1017720"/>
            <a:ext cx="1224360" cy="64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Master 2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Master 1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92" name="CustomShape 36"/>
          <p:cNvSpPr/>
          <p:nvPr/>
        </p:nvSpPr>
        <p:spPr>
          <a:xfrm>
            <a:off x="3600360" y="2959200"/>
            <a:ext cx="1496160" cy="64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DUT 2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DUT 1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93" name="CustomShape 37"/>
          <p:cNvSpPr/>
          <p:nvPr/>
        </p:nvSpPr>
        <p:spPr>
          <a:xfrm>
            <a:off x="6100920" y="2900520"/>
            <a:ext cx="1540440" cy="64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BTS 2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BTS 1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94" name="CustomShape 38"/>
          <p:cNvSpPr/>
          <p:nvPr/>
        </p:nvSpPr>
        <p:spPr>
          <a:xfrm>
            <a:off x="433440" y="5089680"/>
            <a:ext cx="3020040" cy="36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i="1" lang="fr-FR" sz="1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ère</a:t>
            </a: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générale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95" name="CustomShape 39"/>
          <p:cNvSpPr/>
          <p:nvPr/>
        </p:nvSpPr>
        <p:spPr>
          <a:xfrm>
            <a:off x="504720" y="4403880"/>
            <a:ext cx="2904120" cy="36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Terminale générale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96" name="CustomShape 40"/>
          <p:cNvSpPr/>
          <p:nvPr/>
        </p:nvSpPr>
        <p:spPr>
          <a:xfrm>
            <a:off x="3960720" y="4356000"/>
            <a:ext cx="2786760" cy="36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Terminale technologique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97" name="CustomShape 41"/>
          <p:cNvSpPr/>
          <p:nvPr/>
        </p:nvSpPr>
        <p:spPr>
          <a:xfrm>
            <a:off x="3835440" y="5089680"/>
            <a:ext cx="2956680" cy="36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1ère technologique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136" dur="indefinite" restart="never" nodeType="tmRoot">
          <p:childTnLst>
            <p:seq>
              <p:cTn id="13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2671920" y="1711440"/>
            <a:ext cx="3581640" cy="441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Pour réussir en 2</a:t>
            </a:r>
            <a:r>
              <a:rPr b="1" lang="fr-FR" sz="1800" spc="-1" strike="noStrike" baseline="30000">
                <a:solidFill>
                  <a:srgbClr val="ffffff"/>
                </a:solidFill>
                <a:latin typeface="Calibri"/>
                <a:ea typeface="DejaVu Sans"/>
              </a:rPr>
              <a:t>de</a:t>
            </a: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 GT, il faut </a:t>
            </a: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: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99" name="CustomShape 2"/>
          <p:cNvSpPr/>
          <p:nvPr/>
        </p:nvSpPr>
        <p:spPr>
          <a:xfrm>
            <a:off x="6702480" y="2706480"/>
            <a:ext cx="2517480" cy="22550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0" name="CustomShape 3"/>
          <p:cNvSpPr/>
          <p:nvPr/>
        </p:nvSpPr>
        <p:spPr>
          <a:xfrm>
            <a:off x="4819680" y="2957400"/>
            <a:ext cx="1765440" cy="146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1" name="CustomShape 4"/>
          <p:cNvSpPr/>
          <p:nvPr/>
        </p:nvSpPr>
        <p:spPr>
          <a:xfrm>
            <a:off x="2368440" y="2957400"/>
            <a:ext cx="2062440" cy="146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CustomShape 5"/>
          <p:cNvSpPr/>
          <p:nvPr/>
        </p:nvSpPr>
        <p:spPr>
          <a:xfrm>
            <a:off x="208080" y="2957400"/>
            <a:ext cx="1797480" cy="1467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CustomShape 6"/>
          <p:cNvSpPr/>
          <p:nvPr/>
        </p:nvSpPr>
        <p:spPr>
          <a:xfrm>
            <a:off x="3204000" y="1075680"/>
            <a:ext cx="2517480" cy="14248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CustomShape 7"/>
          <p:cNvSpPr/>
          <p:nvPr/>
        </p:nvSpPr>
        <p:spPr>
          <a:xfrm>
            <a:off x="611280" y="625320"/>
            <a:ext cx="791892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fr-FR" sz="3200" spc="-1" strike="noStrike">
                <a:solidFill>
                  <a:srgbClr val="c00000"/>
                </a:solidFill>
                <a:latin typeface="Calibri"/>
                <a:ea typeface="DejaVu Sans"/>
              </a:rPr>
              <a:t>Exigences de la classe de seconde 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405" name="Line 8"/>
          <p:cNvSpPr/>
          <p:nvPr/>
        </p:nvSpPr>
        <p:spPr>
          <a:xfrm>
            <a:off x="4446360" y="2155680"/>
            <a:ext cx="360" cy="209520"/>
          </a:xfrm>
          <a:prstGeom prst="line">
            <a:avLst/>
          </a:prstGeom>
          <a:ln w="15840">
            <a:solidFill>
              <a:srgbClr val="ff0000"/>
            </a:solidFill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9"/>
          <p:cNvSpPr/>
          <p:nvPr/>
        </p:nvSpPr>
        <p:spPr>
          <a:xfrm>
            <a:off x="382680" y="4748040"/>
            <a:ext cx="8421840" cy="11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Si les enseignements en classe de 2</a:t>
            </a:r>
            <a:r>
              <a:rPr b="0" lang="fr-FR" sz="1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de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sont dans la continuité de ceux dispensés en classe de 3</a:t>
            </a:r>
            <a:r>
              <a:rPr b="0" lang="fr-FR" sz="1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e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(Français, Maths, H-G, etc.), les programmes ont en effet un </a:t>
            </a:r>
            <a:r>
              <a:rPr b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niveau d’exigence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plus élevé,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le </a:t>
            </a:r>
            <a:r>
              <a:rPr b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rythme de travail est plus soutenu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et les </a:t>
            </a:r>
            <a:r>
              <a:rPr b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méthodes de travail sont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différentes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07" name="Line 10"/>
          <p:cNvSpPr/>
          <p:nvPr/>
        </p:nvSpPr>
        <p:spPr>
          <a:xfrm>
            <a:off x="1150920" y="2373120"/>
            <a:ext cx="3282840" cy="360"/>
          </a:xfrm>
          <a:prstGeom prst="line">
            <a:avLst/>
          </a:prstGeom>
          <a:ln w="158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Line 11"/>
          <p:cNvSpPr/>
          <p:nvPr/>
        </p:nvSpPr>
        <p:spPr>
          <a:xfrm>
            <a:off x="1158840" y="2373120"/>
            <a:ext cx="360" cy="452520"/>
          </a:xfrm>
          <a:prstGeom prst="line">
            <a:avLst/>
          </a:prstGeom>
          <a:ln w="15840">
            <a:solidFill>
              <a:srgbClr val="ff0000"/>
            </a:solidFill>
            <a:miter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Line 12"/>
          <p:cNvSpPr/>
          <p:nvPr/>
        </p:nvSpPr>
        <p:spPr>
          <a:xfrm>
            <a:off x="3419280" y="2371680"/>
            <a:ext cx="1440" cy="468000"/>
          </a:xfrm>
          <a:prstGeom prst="line">
            <a:avLst/>
          </a:prstGeom>
          <a:ln w="15840">
            <a:solidFill>
              <a:srgbClr val="ff0000"/>
            </a:solidFill>
            <a:miter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Line 13"/>
          <p:cNvSpPr/>
          <p:nvPr/>
        </p:nvSpPr>
        <p:spPr>
          <a:xfrm>
            <a:off x="5702040" y="2371680"/>
            <a:ext cx="1800" cy="468000"/>
          </a:xfrm>
          <a:prstGeom prst="line">
            <a:avLst/>
          </a:prstGeom>
          <a:ln w="15840">
            <a:solidFill>
              <a:srgbClr val="ff0000"/>
            </a:solidFill>
            <a:miter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Line 14"/>
          <p:cNvSpPr/>
          <p:nvPr/>
        </p:nvSpPr>
        <p:spPr>
          <a:xfrm>
            <a:off x="7937280" y="2363760"/>
            <a:ext cx="360" cy="460080"/>
          </a:xfrm>
          <a:prstGeom prst="line">
            <a:avLst/>
          </a:prstGeom>
          <a:ln w="15840">
            <a:solidFill>
              <a:srgbClr val="ff0000"/>
            </a:solidFill>
            <a:miter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CustomShape 15"/>
          <p:cNvSpPr/>
          <p:nvPr/>
        </p:nvSpPr>
        <p:spPr>
          <a:xfrm>
            <a:off x="2355840" y="2957400"/>
            <a:ext cx="2049840" cy="14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Lucida Sans Unicode"/>
              </a:rPr>
              <a:t>Avoir des acquis suffisants en fin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Lucida Sans Unicode"/>
              </a:rPr>
              <a:t>de 3</a:t>
            </a:r>
            <a:r>
              <a:rPr b="0" lang="fr-FR" sz="1800" spc="-1" strike="noStrike" baseline="30000">
                <a:solidFill>
                  <a:srgbClr val="ffffff"/>
                </a:solidFill>
                <a:latin typeface="Calibri"/>
                <a:ea typeface="Lucida Sans Unicode"/>
              </a:rPr>
              <a:t>e</a:t>
            </a: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Lucida Sans Unicode"/>
              </a:rPr>
              <a:t> dans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Lucida Sans Unicode"/>
              </a:rPr>
              <a:t> </a:t>
            </a: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Lucida Sans Unicode"/>
              </a:rPr>
              <a:t>les matières présentes en 2</a:t>
            </a:r>
            <a:r>
              <a:rPr b="0" lang="fr-FR" sz="1800" spc="-1" strike="noStrike" baseline="30000">
                <a:solidFill>
                  <a:srgbClr val="ffffff"/>
                </a:solidFill>
                <a:latin typeface="Calibri"/>
                <a:ea typeface="Lucida Sans Unicode"/>
              </a:rPr>
              <a:t>de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13" name="CustomShape 16"/>
          <p:cNvSpPr/>
          <p:nvPr/>
        </p:nvSpPr>
        <p:spPr>
          <a:xfrm>
            <a:off x="208080" y="2948040"/>
            <a:ext cx="1797480" cy="1463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Lucida Sans Unicode"/>
              </a:rPr>
              <a:t>S’intéresser à l’enseignement général et aimer le raisonnement abstrait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14" name="CustomShape 17"/>
          <p:cNvSpPr/>
          <p:nvPr/>
        </p:nvSpPr>
        <p:spPr>
          <a:xfrm>
            <a:off x="4876920" y="3086280"/>
            <a:ext cx="1652760" cy="11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Lucida Sans Unicode"/>
              </a:rPr>
              <a:t>Etre capable de travailler régulièrement chaque soir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15" name="Line 18"/>
          <p:cNvSpPr/>
          <p:nvPr/>
        </p:nvSpPr>
        <p:spPr>
          <a:xfrm>
            <a:off x="4468680" y="2374560"/>
            <a:ext cx="1260360" cy="360"/>
          </a:xfrm>
          <a:prstGeom prst="line">
            <a:avLst/>
          </a:prstGeom>
          <a:ln w="158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Line 19"/>
          <p:cNvSpPr/>
          <p:nvPr/>
        </p:nvSpPr>
        <p:spPr>
          <a:xfrm flipV="1">
            <a:off x="5702040" y="2373120"/>
            <a:ext cx="2235240" cy="1440"/>
          </a:xfrm>
          <a:prstGeom prst="line">
            <a:avLst/>
          </a:prstGeom>
          <a:ln w="158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CustomShape 20"/>
          <p:cNvSpPr/>
          <p:nvPr/>
        </p:nvSpPr>
        <p:spPr>
          <a:xfrm>
            <a:off x="7020000" y="2948040"/>
            <a:ext cx="1765440" cy="146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8" name="CustomShape 21"/>
          <p:cNvSpPr/>
          <p:nvPr/>
        </p:nvSpPr>
        <p:spPr>
          <a:xfrm>
            <a:off x="7020000" y="3086280"/>
            <a:ext cx="1765440" cy="11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Lucida Sans Unicode"/>
              </a:rPr>
              <a:t>Savoir organiser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Lucida Sans Unicode"/>
              </a:rPr>
              <a:t>son travail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Lucida Sans Unicode"/>
              </a:rPr>
              <a:t>en toute 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Lucida Sans Unicode"/>
              </a:rPr>
              <a:t>autonomie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19" name="CustomShape 22"/>
          <p:cNvSpPr/>
          <p:nvPr/>
        </p:nvSpPr>
        <p:spPr>
          <a:xfrm>
            <a:off x="3990960" y="6250320"/>
            <a:ext cx="1160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35D539C2-B4D3-487E-9261-1DD8F8379642}" type="slidenum">
              <a:rPr b="0" lang="fr-FR" sz="1000" spc="-1" strike="noStrike">
                <a:solidFill>
                  <a:srgbClr val="073e87"/>
                </a:solidFill>
                <a:latin typeface="Candara"/>
                <a:ea typeface="DejaVu Sans"/>
              </a:rPr>
              <a:t>1</a:t>
            </a:fld>
            <a:endParaRPr b="0" lang="fr-FR" sz="1000" spc="-1" strike="noStrike">
              <a:latin typeface="Arial"/>
            </a:endParaRPr>
          </a:p>
        </p:txBody>
      </p:sp>
    </p:spTree>
  </p:cSld>
  <p:timing>
    <p:tnLst>
      <p:par>
        <p:cTn id="138" dur="indefinite" restart="never" nodeType="tmRoot">
          <p:childTnLst>
            <p:seq>
              <p:cTn id="13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250920" y="260280"/>
            <a:ext cx="7921080" cy="82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i="1" lang="fr-FR" sz="2400" spc="-1" strike="noStrike">
                <a:solidFill>
                  <a:srgbClr val="c00000"/>
                </a:solidFill>
                <a:latin typeface="Calibri"/>
                <a:ea typeface="Arial"/>
              </a:rPr>
              <a:t>Faire un choix d’orientation suppose que l’on ait réfléchi sur soi ,  que l’on se soit  informé…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 rot="16200000">
            <a:off x="1807200" y="3693240"/>
            <a:ext cx="863280" cy="286920"/>
          </a:xfrm>
          <a:custGeom>
            <a:avLst/>
            <a:gdLst/>
            <a:ahLst/>
            <a:rect l="l" t="t" r="r" b="b"/>
            <a:pathLst>
              <a:path w="2401" h="800">
                <a:moveTo>
                  <a:pt x="2400" y="199"/>
                </a:moveTo>
                <a:lnTo>
                  <a:pt x="600" y="199"/>
                </a:lnTo>
                <a:lnTo>
                  <a:pt x="600" y="0"/>
                </a:lnTo>
                <a:lnTo>
                  <a:pt x="0" y="399"/>
                </a:lnTo>
                <a:lnTo>
                  <a:pt x="600" y="799"/>
                </a:lnTo>
                <a:lnTo>
                  <a:pt x="600" y="599"/>
                </a:lnTo>
                <a:lnTo>
                  <a:pt x="2400" y="599"/>
                </a:lnTo>
                <a:lnTo>
                  <a:pt x="2400" y="199"/>
                </a:lnTo>
              </a:path>
            </a:pathLst>
          </a:custGeom>
          <a:solidFill>
            <a:srgbClr val="d9969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3"/>
          <p:cNvSpPr/>
          <p:nvPr/>
        </p:nvSpPr>
        <p:spPr>
          <a:xfrm rot="1913400">
            <a:off x="1014480" y="2352600"/>
            <a:ext cx="863280" cy="286920"/>
          </a:xfrm>
          <a:custGeom>
            <a:avLst/>
            <a:gdLst/>
            <a:ahLst/>
            <a:rect l="l" t="t" r="r" b="b"/>
            <a:pathLst>
              <a:path w="2402" h="801">
                <a:moveTo>
                  <a:pt x="2401" y="198"/>
                </a:moveTo>
                <a:lnTo>
                  <a:pt x="600" y="199"/>
                </a:lnTo>
                <a:lnTo>
                  <a:pt x="600" y="0"/>
                </a:lnTo>
                <a:lnTo>
                  <a:pt x="0" y="399"/>
                </a:lnTo>
                <a:lnTo>
                  <a:pt x="601" y="800"/>
                </a:lnTo>
                <a:lnTo>
                  <a:pt x="601" y="599"/>
                </a:lnTo>
                <a:lnTo>
                  <a:pt x="2400" y="599"/>
                </a:lnTo>
                <a:lnTo>
                  <a:pt x="2401" y="198"/>
                </a:lnTo>
              </a:path>
            </a:pathLst>
          </a:custGeom>
          <a:solidFill>
            <a:srgbClr val="d9969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4"/>
          <p:cNvSpPr/>
          <p:nvPr/>
        </p:nvSpPr>
        <p:spPr>
          <a:xfrm rot="9119400">
            <a:off x="2676600" y="2344680"/>
            <a:ext cx="863280" cy="286920"/>
          </a:xfrm>
          <a:custGeom>
            <a:avLst/>
            <a:gdLst/>
            <a:ahLst/>
            <a:rect l="l" t="t" r="r" b="b"/>
            <a:pathLst>
              <a:path w="2401" h="799">
                <a:moveTo>
                  <a:pt x="2400" y="198"/>
                </a:moveTo>
                <a:lnTo>
                  <a:pt x="599" y="198"/>
                </a:lnTo>
                <a:lnTo>
                  <a:pt x="599" y="0"/>
                </a:lnTo>
                <a:lnTo>
                  <a:pt x="0" y="399"/>
                </a:lnTo>
                <a:lnTo>
                  <a:pt x="599" y="798"/>
                </a:lnTo>
                <a:lnTo>
                  <a:pt x="600" y="598"/>
                </a:lnTo>
                <a:lnTo>
                  <a:pt x="2399" y="598"/>
                </a:lnTo>
                <a:lnTo>
                  <a:pt x="2400" y="198"/>
                </a:lnTo>
              </a:path>
            </a:pathLst>
          </a:custGeom>
          <a:solidFill>
            <a:srgbClr val="d9969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5"/>
          <p:cNvSpPr/>
          <p:nvPr/>
        </p:nvSpPr>
        <p:spPr>
          <a:xfrm rot="9036600">
            <a:off x="7170480" y="2901960"/>
            <a:ext cx="863280" cy="288720"/>
          </a:xfrm>
          <a:custGeom>
            <a:avLst/>
            <a:gdLst/>
            <a:ahLst/>
            <a:rect l="l" t="t" r="r" b="b"/>
            <a:pathLst>
              <a:path w="2401" h="804">
                <a:moveTo>
                  <a:pt x="2400" y="197"/>
                </a:moveTo>
                <a:lnTo>
                  <a:pt x="600" y="200"/>
                </a:lnTo>
                <a:lnTo>
                  <a:pt x="600" y="0"/>
                </a:lnTo>
                <a:lnTo>
                  <a:pt x="0" y="402"/>
                </a:lnTo>
                <a:lnTo>
                  <a:pt x="601" y="803"/>
                </a:lnTo>
                <a:lnTo>
                  <a:pt x="600" y="604"/>
                </a:lnTo>
                <a:lnTo>
                  <a:pt x="2400" y="600"/>
                </a:lnTo>
                <a:lnTo>
                  <a:pt x="2400" y="197"/>
                </a:lnTo>
              </a:path>
            </a:pathLst>
          </a:custGeom>
          <a:solidFill>
            <a:srgbClr val="c3d69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6"/>
          <p:cNvSpPr/>
          <p:nvPr/>
        </p:nvSpPr>
        <p:spPr>
          <a:xfrm rot="1752000">
            <a:off x="5621040" y="2901600"/>
            <a:ext cx="863280" cy="285480"/>
          </a:xfrm>
          <a:custGeom>
            <a:avLst/>
            <a:gdLst/>
            <a:ahLst/>
            <a:rect l="l" t="t" r="r" b="b"/>
            <a:pathLst>
              <a:path w="2402" h="797">
                <a:moveTo>
                  <a:pt x="2401" y="198"/>
                </a:moveTo>
                <a:lnTo>
                  <a:pt x="601" y="199"/>
                </a:lnTo>
                <a:lnTo>
                  <a:pt x="601" y="0"/>
                </a:lnTo>
                <a:lnTo>
                  <a:pt x="0" y="398"/>
                </a:lnTo>
                <a:lnTo>
                  <a:pt x="601" y="796"/>
                </a:lnTo>
                <a:lnTo>
                  <a:pt x="600" y="596"/>
                </a:lnTo>
                <a:lnTo>
                  <a:pt x="2400" y="596"/>
                </a:lnTo>
                <a:lnTo>
                  <a:pt x="2401" y="198"/>
                </a:lnTo>
              </a:path>
            </a:pathLst>
          </a:custGeom>
          <a:solidFill>
            <a:srgbClr val="c3d69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7"/>
          <p:cNvSpPr/>
          <p:nvPr/>
        </p:nvSpPr>
        <p:spPr>
          <a:xfrm rot="16200000">
            <a:off x="6412680" y="4170960"/>
            <a:ext cx="863280" cy="287280"/>
          </a:xfrm>
          <a:custGeom>
            <a:avLst/>
            <a:gdLst/>
            <a:ahLst/>
            <a:rect l="l" t="t" r="r" b="b"/>
            <a:pathLst>
              <a:path w="2401" h="801">
                <a:moveTo>
                  <a:pt x="2400" y="200"/>
                </a:moveTo>
                <a:lnTo>
                  <a:pt x="600" y="200"/>
                </a:lnTo>
                <a:lnTo>
                  <a:pt x="600" y="0"/>
                </a:lnTo>
                <a:lnTo>
                  <a:pt x="0" y="400"/>
                </a:lnTo>
                <a:lnTo>
                  <a:pt x="600" y="800"/>
                </a:lnTo>
                <a:lnTo>
                  <a:pt x="600" y="600"/>
                </a:lnTo>
                <a:lnTo>
                  <a:pt x="2400" y="600"/>
                </a:lnTo>
                <a:lnTo>
                  <a:pt x="2400" y="200"/>
                </a:lnTo>
              </a:path>
            </a:pathLst>
          </a:custGeom>
          <a:solidFill>
            <a:srgbClr val="c3d69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8"/>
          <p:cNvSpPr/>
          <p:nvPr/>
        </p:nvSpPr>
        <p:spPr>
          <a:xfrm>
            <a:off x="512640" y="4206960"/>
            <a:ext cx="3431880" cy="794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873"/>
              </a:spcBef>
            </a:pPr>
            <a:r>
              <a:rPr b="1" lang="fr-FR" sz="1800" spc="-1" strike="noStrike">
                <a:solidFill>
                  <a:srgbClr val="404040"/>
                </a:solidFill>
                <a:latin typeface="Calibri"/>
                <a:ea typeface="Arial"/>
              </a:rPr>
              <a:t>Ses qualités</a:t>
            </a:r>
            <a:br/>
            <a:r>
              <a:rPr b="0" lang="fr-FR" sz="1400" spc="-1" strike="noStrike">
                <a:solidFill>
                  <a:srgbClr val="404040"/>
                </a:solidFill>
                <a:latin typeface="Calibri"/>
                <a:ea typeface="Arial"/>
              </a:rPr>
              <a:t>(en cours et en dehors</a:t>
            </a:r>
            <a:br/>
            <a:r>
              <a:rPr b="0" lang="fr-FR" sz="1400" spc="-1" strike="noStrike">
                <a:solidFill>
                  <a:srgbClr val="404040"/>
                </a:solidFill>
                <a:latin typeface="Calibri"/>
                <a:ea typeface="Arial"/>
              </a:rPr>
              <a:t> du contexte scolaire)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03" name="CustomShape 9"/>
          <p:cNvSpPr/>
          <p:nvPr/>
        </p:nvSpPr>
        <p:spPr>
          <a:xfrm>
            <a:off x="2382840" y="1406520"/>
            <a:ext cx="2188800" cy="794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873"/>
              </a:spcBef>
            </a:pPr>
            <a:r>
              <a:rPr b="1" lang="fr-FR" sz="1800" spc="-1" strike="noStrike">
                <a:solidFill>
                  <a:srgbClr val="404040"/>
                </a:solidFill>
                <a:latin typeface="Calibri"/>
                <a:ea typeface="Arial"/>
              </a:rPr>
              <a:t>Ses compétences</a:t>
            </a:r>
            <a:r>
              <a:rPr b="0" lang="fr-FR" sz="1800" spc="-1" strike="noStrike">
                <a:solidFill>
                  <a:srgbClr val="404040"/>
                </a:solidFill>
                <a:latin typeface="Calibri"/>
                <a:ea typeface="Arial"/>
              </a:rPr>
              <a:t>  </a:t>
            </a:r>
            <a:br/>
            <a:r>
              <a:rPr b="0" lang="fr-FR" sz="1400" spc="-1" strike="noStrike">
                <a:solidFill>
                  <a:srgbClr val="404040"/>
                </a:solidFill>
                <a:latin typeface="Calibri"/>
                <a:ea typeface="Arial"/>
              </a:rPr>
              <a:t>(scolaires et</a:t>
            </a:r>
            <a:br/>
            <a:r>
              <a:rPr b="0" i="1" lang="fr-FR" sz="1400" spc="-1" strike="noStrike">
                <a:solidFill>
                  <a:srgbClr val="404040"/>
                </a:solidFill>
                <a:latin typeface="Calibri"/>
                <a:ea typeface="Arial"/>
              </a:rPr>
              <a:t> </a:t>
            </a:r>
            <a:r>
              <a:rPr b="0" lang="fr-FR" sz="1400" spc="-1" strike="noStrike">
                <a:solidFill>
                  <a:srgbClr val="404040"/>
                </a:solidFill>
                <a:latin typeface="Calibri"/>
                <a:ea typeface="Arial"/>
              </a:rPr>
              <a:t>extra-scolaires)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04" name="CustomShape 10"/>
          <p:cNvSpPr/>
          <p:nvPr/>
        </p:nvSpPr>
        <p:spPr>
          <a:xfrm>
            <a:off x="6732720" y="1508040"/>
            <a:ext cx="2496600" cy="1190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123"/>
              </a:spcBef>
            </a:pPr>
            <a:r>
              <a:rPr b="1" i="1" lang="fr-FR" sz="1800" spc="-1" strike="noStrike">
                <a:solidFill>
                  <a:srgbClr val="404040"/>
                </a:solidFill>
                <a:latin typeface="Calibri"/>
                <a:ea typeface="Arial"/>
              </a:rPr>
              <a:t>Exigences et prérequis pour la poursuite dans l’enseignement supérieur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05" name="Line 11"/>
          <p:cNvSpPr/>
          <p:nvPr/>
        </p:nvSpPr>
        <p:spPr>
          <a:xfrm>
            <a:off x="4603680" y="1612800"/>
            <a:ext cx="360" cy="3311640"/>
          </a:xfrm>
          <a:prstGeom prst="line">
            <a:avLst/>
          </a:prstGeom>
          <a:ln w="1260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12"/>
          <p:cNvSpPr/>
          <p:nvPr/>
        </p:nvSpPr>
        <p:spPr>
          <a:xfrm>
            <a:off x="4643280" y="1484280"/>
            <a:ext cx="2063520" cy="1190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123"/>
              </a:spcBef>
            </a:pPr>
            <a:r>
              <a:rPr b="1" i="1" lang="fr-FR" sz="1800" spc="-1" strike="noStrike">
                <a:solidFill>
                  <a:srgbClr val="404040"/>
                </a:solidFill>
                <a:latin typeface="Calibri"/>
                <a:ea typeface="Arial"/>
              </a:rPr>
              <a:t>Nature et contenu des différentes disciplines de spécialité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07" name="CustomShape 13"/>
          <p:cNvSpPr/>
          <p:nvPr/>
        </p:nvSpPr>
        <p:spPr>
          <a:xfrm>
            <a:off x="4859280" y="4762440"/>
            <a:ext cx="3984480" cy="91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123"/>
              </a:spcBef>
            </a:pPr>
            <a:r>
              <a:rPr b="1" i="1" lang="fr-FR" sz="1800" spc="-1" strike="noStrike">
                <a:solidFill>
                  <a:srgbClr val="404040"/>
                </a:solidFill>
                <a:latin typeface="Calibri"/>
                <a:ea typeface="Arial"/>
              </a:rPr>
              <a:t>Exigences </a:t>
            </a:r>
            <a:br/>
            <a:r>
              <a:rPr b="1" i="1" lang="fr-FR" sz="1800" spc="-1" strike="noStrike">
                <a:solidFill>
                  <a:srgbClr val="404040"/>
                </a:solidFill>
                <a:latin typeface="Calibri"/>
                <a:ea typeface="Arial"/>
              </a:rPr>
              <a:t>en termes d’intérêts, </a:t>
            </a:r>
            <a:br/>
            <a:r>
              <a:rPr b="1" i="1" lang="fr-FR" sz="1800" spc="-1" strike="noStrike">
                <a:solidFill>
                  <a:srgbClr val="404040"/>
                </a:solidFill>
                <a:latin typeface="Calibri"/>
                <a:ea typeface="Arial"/>
              </a:rPr>
              <a:t>d’aptitudes et de qualités personnelles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208" name="Group 14"/>
          <p:cNvGrpSpPr/>
          <p:nvPr/>
        </p:nvGrpSpPr>
        <p:grpSpPr>
          <a:xfrm>
            <a:off x="1384200" y="2152800"/>
            <a:ext cx="1706400" cy="1626840"/>
            <a:chOff x="1384200" y="2152800"/>
            <a:chExt cx="1706400" cy="1626840"/>
          </a:xfrm>
        </p:grpSpPr>
        <p:pic>
          <p:nvPicPr>
            <p:cNvPr id="209" name="Oval 3" descr=""/>
            <p:cNvPicPr/>
            <p:nvPr/>
          </p:nvPicPr>
          <p:blipFill>
            <a:blip r:embed="rId1"/>
            <a:stretch/>
          </p:blipFill>
          <p:spPr>
            <a:xfrm>
              <a:off x="1384200" y="2152800"/>
              <a:ext cx="1706400" cy="1626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0" name="CustomShape 15"/>
            <p:cNvSpPr/>
            <p:nvPr/>
          </p:nvSpPr>
          <p:spPr>
            <a:xfrm>
              <a:off x="1677960" y="2401920"/>
              <a:ext cx="1120320" cy="1069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1" name="CustomShape 16"/>
          <p:cNvSpPr/>
          <p:nvPr/>
        </p:nvSpPr>
        <p:spPr>
          <a:xfrm>
            <a:off x="1446120" y="2622600"/>
            <a:ext cx="1584000" cy="64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123"/>
              </a:spcBef>
            </a:pPr>
            <a:r>
              <a:rPr b="1" i="1" lang="fr-FR" sz="1800" spc="-1" strike="noStrike">
                <a:solidFill>
                  <a:srgbClr val="ffffff"/>
                </a:solidFill>
                <a:latin typeface="Calibri"/>
                <a:ea typeface="Arial"/>
              </a:rPr>
              <a:t>Réflexion </a:t>
            </a:r>
            <a:br/>
            <a:r>
              <a:rPr b="1" i="1" lang="fr-FR" sz="1800" spc="-1" strike="noStrike">
                <a:solidFill>
                  <a:srgbClr val="ffffff"/>
                </a:solidFill>
                <a:latin typeface="Calibri"/>
                <a:ea typeface="Arial"/>
              </a:rPr>
              <a:t>sur soi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212" name="Group 17"/>
          <p:cNvGrpSpPr/>
          <p:nvPr/>
        </p:nvGrpSpPr>
        <p:grpSpPr>
          <a:xfrm>
            <a:off x="5992920" y="2700360"/>
            <a:ext cx="1682280" cy="1626840"/>
            <a:chOff x="5992920" y="2700360"/>
            <a:chExt cx="1682280" cy="1626840"/>
          </a:xfrm>
        </p:grpSpPr>
        <p:pic>
          <p:nvPicPr>
            <p:cNvPr id="213" name="Oval 5" descr=""/>
            <p:cNvPicPr/>
            <p:nvPr/>
          </p:nvPicPr>
          <p:blipFill>
            <a:blip r:embed="rId2"/>
            <a:stretch/>
          </p:blipFill>
          <p:spPr>
            <a:xfrm>
              <a:off x="5992920" y="2700360"/>
              <a:ext cx="1682280" cy="1626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4" name="CustomShape 18"/>
            <p:cNvSpPr/>
            <p:nvPr/>
          </p:nvSpPr>
          <p:spPr>
            <a:xfrm>
              <a:off x="6281640" y="2952720"/>
              <a:ext cx="1103040" cy="1069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5" name="CustomShape 19"/>
          <p:cNvSpPr/>
          <p:nvPr/>
        </p:nvSpPr>
        <p:spPr>
          <a:xfrm>
            <a:off x="6070680" y="3317760"/>
            <a:ext cx="1549080" cy="336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998"/>
              </a:spcBef>
            </a:pPr>
            <a:r>
              <a:rPr b="1" i="1" lang="fr-FR" sz="1600" spc="-1" strike="noStrike">
                <a:solidFill>
                  <a:srgbClr val="ffffff"/>
                </a:solidFill>
                <a:latin typeface="Calibri"/>
                <a:ea typeface="Arial"/>
              </a:rPr>
              <a:t>Information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16" name="CustomShape 20"/>
          <p:cNvSpPr/>
          <p:nvPr/>
        </p:nvSpPr>
        <p:spPr>
          <a:xfrm>
            <a:off x="115920" y="1406520"/>
            <a:ext cx="2214000" cy="794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873"/>
              </a:spcBef>
            </a:pPr>
            <a:r>
              <a:rPr b="1" lang="fr-FR" sz="1800" spc="-1" strike="noStrike">
                <a:solidFill>
                  <a:srgbClr val="404040"/>
                </a:solidFill>
                <a:latin typeface="Calibri"/>
                <a:ea typeface="Arial"/>
              </a:rPr>
              <a:t>Ses intérêts</a:t>
            </a:r>
            <a:br/>
            <a:r>
              <a:rPr b="0" lang="fr-FR" sz="1400" spc="-1" strike="noStrike">
                <a:solidFill>
                  <a:srgbClr val="404040"/>
                </a:solidFill>
                <a:latin typeface="Calibri"/>
                <a:ea typeface="Arial"/>
              </a:rPr>
              <a:t>(scolaires et </a:t>
            </a:r>
            <a:br/>
            <a:r>
              <a:rPr b="0" lang="fr-FR" sz="1400" spc="-1" strike="noStrike">
                <a:solidFill>
                  <a:srgbClr val="404040"/>
                </a:solidFill>
                <a:latin typeface="Calibri"/>
                <a:ea typeface="Arial"/>
              </a:rPr>
              <a:t>extra-scolaires)</a:t>
            </a:r>
            <a:endParaRPr b="0" lang="fr-FR" sz="1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nodeType="clickEffect" fill="hold">
                      <p:stCondLst>
                        <p:cond delay="0"/>
                      </p:stCondLst>
                      <p:childTnLst>
                        <p:par>
                          <p:cTn id="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nodeType="clickEffect" fill="hold">
                      <p:stCondLst>
                        <p:cond delay="indefinite"/>
                      </p:stCondLst>
                      <p:childTnLst>
                        <p:par>
                          <p:cTn id="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nodeType="clickEffect" fill="hold">
                      <p:stCondLst>
                        <p:cond delay="indefinite"/>
                      </p:stCondLst>
                      <p:childTnLst>
                        <p:par>
                          <p:cTn id="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nodeType="clickEffect" fill="hold">
                      <p:stCondLst>
                        <p:cond delay="indefinite"/>
                      </p:stCondLst>
                      <p:childTnLst>
                        <p:par>
                          <p:cTn id="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nodeType="clickEffect" fill="hold">
                      <p:stCondLst>
                        <p:cond delay="indefinite"/>
                      </p:stCondLst>
                      <p:childTnLst>
                        <p:par>
                          <p:cTn id="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nodeType="clickEffect" fill="hold">
                      <p:stCondLst>
                        <p:cond delay="indefinite"/>
                      </p:stCondLst>
                      <p:childTnLst>
                        <p:par>
                          <p:cTn id="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nodeType="clickEffect" fill="hold">
                      <p:stCondLst>
                        <p:cond delay="indefinite"/>
                      </p:stCondLst>
                      <p:childTnLst>
                        <p:par>
                          <p:cTn id="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nodeType="clickEffect" fill="hold">
                      <p:stCondLst>
                        <p:cond delay="indefinite"/>
                      </p:stCondLst>
                      <p:childTnLst>
                        <p:par>
                          <p:cTn id="8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nodeType="clickEffect" fill="hold">
                      <p:stCondLst>
                        <p:cond delay="indefinite"/>
                      </p:stCondLst>
                      <p:childTnLst>
                        <p:par>
                          <p:cTn id="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179280" y="189000"/>
            <a:ext cx="791892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fr-FR" sz="2400" spc="-1" strike="noStrike">
                <a:solidFill>
                  <a:srgbClr val="0293e0"/>
                </a:solidFill>
                <a:latin typeface="Comic Sans MS"/>
                <a:ea typeface="DejaVu Sans"/>
              </a:rPr>
              <a:t>Classe de 2</a:t>
            </a:r>
            <a:r>
              <a:rPr b="1" i="1" lang="fr-FR" sz="2400" spc="-1" strike="noStrike" baseline="30000">
                <a:solidFill>
                  <a:srgbClr val="0293e0"/>
                </a:solidFill>
                <a:latin typeface="Comic Sans MS"/>
                <a:ea typeface="DejaVu Sans"/>
              </a:rPr>
              <a:t>de</a:t>
            </a:r>
            <a:r>
              <a:rPr b="1" i="1" lang="fr-FR" sz="2400" spc="-1" strike="noStrike">
                <a:solidFill>
                  <a:srgbClr val="0293e0"/>
                </a:solidFill>
                <a:latin typeface="Comic Sans MS"/>
                <a:ea typeface="DejaVu Sans"/>
              </a:rPr>
              <a:t> GT : Les enseClasse ignements communs</a:t>
            </a:r>
            <a:endParaRPr b="0" lang="fr-FR" sz="2400" spc="-1" strike="noStrike">
              <a:latin typeface="Arial"/>
            </a:endParaRPr>
          </a:p>
        </p:txBody>
      </p:sp>
      <p:graphicFrame>
        <p:nvGraphicFramePr>
          <p:cNvPr id="421" name="Table 2"/>
          <p:cNvGraphicFramePr/>
          <p:nvPr/>
        </p:nvGraphicFramePr>
        <p:xfrm>
          <a:off x="250920" y="765000"/>
          <a:ext cx="8651160" cy="5542920"/>
        </p:xfrm>
        <a:graphic>
          <a:graphicData uri="http://schemas.openxmlformats.org/drawingml/2006/table">
            <a:tbl>
              <a:tblPr/>
              <a:tblGrid>
                <a:gridCol w="6048360"/>
                <a:gridCol w="2603160"/>
              </a:tblGrid>
              <a:tr h="39564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Enseignements en 2</a:t>
                      </a:r>
                      <a:r>
                        <a:rPr b="1" lang="fr-FR" sz="1900" spc="-1" strike="noStrike" baseline="3000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nde</a:t>
                      </a:r>
                      <a:r>
                        <a:rPr b="1" lang="fr-FR" sz="19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 GT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Horaire élève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9564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Français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4h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9564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Histoire-géographie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3h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9564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Langues vivantes A et B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5h30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9564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Sciences économiques et sociales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1h30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9564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Mathématiques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4h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9564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Physique-chimie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3h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9564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Sciences et vie de la Terre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1h30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9564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Éducation physique et sportive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2h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9564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Enseignement moral et civique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18h annuelles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9564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Sciences numériques et technologie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1h30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9564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Accompagnement personnalisé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Selon les besoins des élèves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d5d5"/>
                    </a:solidFill>
                  </a:tcPr>
                </a:tc>
              </a:tr>
              <a:tr h="39564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Accompagnement au choix de l’orientation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7d7d"/>
                    </a:solidFill>
                  </a:tcPr>
                </a:tc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annualisées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7d7d"/>
                    </a:solidFill>
                  </a:tcPr>
                </a:tc>
              </a:tr>
              <a:tr h="39996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Heures de vie de classe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d5d5"/>
                    </a:solidFill>
                  </a:tcPr>
                </a:tc>
                <a:tc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d5d5"/>
                    </a:solidFill>
                  </a:tcPr>
                </a:tc>
              </a:tr>
            </a:tbl>
          </a:graphicData>
        </a:graphic>
      </p:graphicFrame>
      <p:sp>
        <p:nvSpPr>
          <p:cNvPr id="422" name="CustomShape 3"/>
          <p:cNvSpPr/>
          <p:nvPr/>
        </p:nvSpPr>
        <p:spPr>
          <a:xfrm>
            <a:off x="179280" y="6308640"/>
            <a:ext cx="8698320" cy="54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fr-FR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* À titre indicatif, selon les besoins des élèves et les modalités de l’accompagnement à l’orientation mises en place dans l’établissement</a:t>
            </a:r>
            <a:endParaRPr b="0" lang="fr-FR" sz="1500" spc="-1" strike="noStrike">
              <a:latin typeface="Arial"/>
            </a:endParaRPr>
          </a:p>
        </p:txBody>
      </p:sp>
      <p:sp>
        <p:nvSpPr>
          <p:cNvPr id="423" name="CustomShape 4"/>
          <p:cNvSpPr/>
          <p:nvPr/>
        </p:nvSpPr>
        <p:spPr>
          <a:xfrm>
            <a:off x="3990960" y="6250320"/>
            <a:ext cx="1160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EF4B07E1-E999-4E85-AA3E-31A3BF2F33EE}" type="slidenum">
              <a:rPr b="0" lang="fr-FR" sz="1000" spc="-1" strike="noStrike">
                <a:solidFill>
                  <a:srgbClr val="073e87"/>
                </a:solidFill>
                <a:latin typeface="Candara"/>
                <a:ea typeface="DejaVu Sans"/>
              </a:rPr>
              <a:t>1</a:t>
            </a:fld>
            <a:endParaRPr b="0" lang="fr-FR" sz="1000" spc="-1" strike="noStrike">
              <a:latin typeface="Arial"/>
            </a:endParaRPr>
          </a:p>
        </p:txBody>
      </p:sp>
    </p:spTree>
  </p:cSld>
  <p:timing>
    <p:tnLst>
      <p:par>
        <p:cTn id="140" dur="indefinite" restart="never" nodeType="tmRoot">
          <p:childTnLst>
            <p:seq>
              <p:cTn id="14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118440" y="234000"/>
            <a:ext cx="8769960" cy="47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Comic Sans MS"/>
                <a:ea typeface="DejaVu Sans"/>
              </a:rPr>
              <a:t>En classe de seconde GT : les enseignements optionnels</a:t>
            </a:r>
            <a:r>
              <a:rPr b="1" lang="fr-FR" sz="2400" spc="-1" strike="noStrike">
                <a:solidFill>
                  <a:srgbClr val="0293e0"/>
                </a:solidFill>
                <a:latin typeface="Comic Sans MS"/>
                <a:ea typeface="DejaVu Sans"/>
              </a:rPr>
              <a:t> </a:t>
            </a:r>
            <a:endParaRPr b="0" lang="fr-FR" sz="2400" spc="-1" strike="noStrike">
              <a:latin typeface="Arial"/>
            </a:endParaRPr>
          </a:p>
        </p:txBody>
      </p:sp>
      <p:graphicFrame>
        <p:nvGraphicFramePr>
          <p:cNvPr id="425" name="Table 2"/>
          <p:cNvGraphicFramePr/>
          <p:nvPr/>
        </p:nvGraphicFramePr>
        <p:xfrm>
          <a:off x="184320" y="824040"/>
          <a:ext cx="3472560" cy="5465880"/>
        </p:xfrm>
        <a:graphic>
          <a:graphicData uri="http://schemas.openxmlformats.org/drawingml/2006/table">
            <a:tbl>
              <a:tblPr/>
              <a:tblGrid>
                <a:gridCol w="2396520"/>
                <a:gridCol w="1076400"/>
              </a:tblGrid>
              <a:tr h="914400">
                <a:tc>
                  <a:txBody>
                    <a:bodyPr lIns="84240" rIns="8424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ff0000"/>
                          </a:solidFill>
                          <a:latin typeface="Arial"/>
                          <a:ea typeface="DejaVu Sans"/>
                        </a:rPr>
                        <a:t>Un</a:t>
                      </a:r>
                      <a:r>
                        <a:rPr b="1" lang="fr-FR" sz="1900" spc="-1" strike="noStrike">
                          <a:solidFill>
                            <a:srgbClr val="0d0d0d"/>
                          </a:solidFill>
                          <a:latin typeface="Arial"/>
                          <a:ea typeface="DejaVu Sans"/>
                        </a:rPr>
                        <a:t> enseignement </a:t>
                      </a:r>
                      <a:r>
                        <a:rPr b="1" lang="fr-FR" sz="1900" spc="-1" strike="noStrike" u="sng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général </a:t>
                      </a:r>
                      <a:r>
                        <a:rPr b="1" lang="fr-FR" sz="1900" spc="-1" strike="noStrike">
                          <a:solidFill>
                            <a:srgbClr val="0d0d0d"/>
                          </a:solidFill>
                          <a:latin typeface="Arial"/>
                          <a:ea typeface="DejaVu Sans"/>
                        </a:rPr>
                        <a:t>maximum au choix 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84240" marR="842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 lIns="84240" rIns="8424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600" spc="-1" strike="noStrike">
                          <a:solidFill>
                            <a:srgbClr val="0d0d0d"/>
                          </a:solidFill>
                          <a:latin typeface="Arial"/>
                          <a:ea typeface="DejaVu Sans"/>
                        </a:rPr>
                        <a:t>Horaires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84240" marR="842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</a:tr>
              <a:tr h="1310400">
                <a:tc>
                  <a:txBody>
                    <a:bodyPr lIns="84240" rIns="8424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Arts </a:t>
                      </a:r>
                      <a:r>
                        <a:rPr b="0" i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au choix parmi : arts plastiques, cinéma-audiovisuel, danse, histoire des arts, musique, théâtre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84240" marR="842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84240" rIns="8424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 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84240" marR="842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</a:tr>
              <a:tr h="375840">
                <a:tc>
                  <a:txBody>
                    <a:bodyPr lIns="84240" rIns="8424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Arts du cirque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84240" marR="842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84240" rIns="8424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 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84240" marR="842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</a:tr>
              <a:tr h="822960">
                <a:tc>
                  <a:txBody>
                    <a:bodyPr lIns="84240" rIns="8424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Ecologie-agronomie-territoires-développement durable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84240" marR="842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84240" rIns="8424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84240" marR="842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</a:tr>
              <a:tr h="579240">
                <a:tc>
                  <a:txBody>
                    <a:bodyPr lIns="84240" rIns="8424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Education physique et sportive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84240" marR="842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84240" rIns="8424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 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84240" marR="842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</a:tr>
              <a:tr h="579600">
                <a:tc>
                  <a:txBody>
                    <a:bodyPr lIns="84240" rIns="8424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Langues et culture de l’antiquité : latin ou grec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84240" marR="842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84240" rIns="8424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84240" marR="842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</a:tr>
              <a:tr h="883800">
                <a:tc>
                  <a:txBody>
                    <a:bodyPr lIns="84240" rIns="8424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Langue vivante C </a:t>
                      </a: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(étrangère ou régionale)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84240" marR="842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84240" rIns="8424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3h 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84240" marR="842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6" name="Table 3"/>
          <p:cNvGraphicFramePr/>
          <p:nvPr/>
        </p:nvGraphicFramePr>
        <p:xfrm>
          <a:off x="3759120" y="824040"/>
          <a:ext cx="5369760" cy="5843160"/>
        </p:xfrm>
        <a:graphic>
          <a:graphicData uri="http://schemas.openxmlformats.org/drawingml/2006/table">
            <a:tbl>
              <a:tblPr/>
              <a:tblGrid>
                <a:gridCol w="4187880"/>
                <a:gridCol w="1182240"/>
              </a:tblGrid>
              <a:tr h="8809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 u="sng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Un</a:t>
                      </a:r>
                      <a:r>
                        <a:rPr b="1" lang="fr-FR" sz="19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enseignement </a:t>
                      </a:r>
                      <a:r>
                        <a:rPr b="1" lang="fr-FR" sz="1900" spc="-1" strike="noStrike" u="sng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technologique</a:t>
                      </a:r>
                      <a:r>
                        <a:rPr b="1" lang="fr-FR" sz="19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maximum au choix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Horaires 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</a:tr>
              <a:tr h="422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Atelier artistique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72h / an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</a:tr>
              <a:tr h="420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Biotechnologies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1h30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</a:tr>
              <a:tr h="422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Création et culture design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</a:tr>
              <a:tr h="422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Création et innovation technologiques 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1h30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</a:tr>
              <a:tr h="644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Hippologie équitation ou autres pratiques sportives  </a:t>
                      </a:r>
                      <a:r>
                        <a:rPr b="0" lang="fr-FR" sz="105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(en lycée agricole)</a:t>
                      </a:r>
                      <a:endParaRPr b="0" lang="fr-FR" sz="105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72h/an 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</a:tr>
              <a:tr h="420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Management et gestion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1h30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</a:tr>
              <a:tr h="421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Pratiques professionnelles </a:t>
                      </a:r>
                      <a:r>
                        <a:rPr b="0" lang="fr-FR" sz="105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(en lycée agricole) </a:t>
                      </a:r>
                      <a:endParaRPr b="0" lang="fr-FR" sz="105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</a:tr>
              <a:tr h="522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Pratiques sociales et culturelles </a:t>
                      </a:r>
                      <a:r>
                        <a:rPr b="0" lang="fr-FR" sz="105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(en lycée agricole)</a:t>
                      </a:r>
                      <a:endParaRPr b="0" lang="fr-FR" sz="105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3h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</a:tr>
              <a:tr h="420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Santé et social 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1h30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</a:tr>
              <a:tr h="422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Sciences de l’ingénieur 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1h30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</a:tr>
              <a:tr h="422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Sciences et laboratoire 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1h30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42" dur="indefinite" restart="never" nodeType="tmRoot">
          <p:childTnLst>
            <p:seq>
              <p:cTn id="14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477360" y="919800"/>
            <a:ext cx="822636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70c0"/>
                </a:solidFill>
                <a:latin typeface="Constantia"/>
                <a:ea typeface="DejaVu Sans"/>
              </a:rPr>
              <a:t>SECTIONS BINATIONALES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428" name="CustomShape 2"/>
          <p:cNvSpPr/>
          <p:nvPr/>
        </p:nvSpPr>
        <p:spPr>
          <a:xfrm>
            <a:off x="477360" y="2199240"/>
            <a:ext cx="8473320" cy="452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65920" indent="-455760">
              <a:lnSpc>
                <a:spcPct val="100000"/>
              </a:lnSpc>
              <a:buClr>
                <a:srgbClr val="000000"/>
              </a:buClr>
              <a:buSzPct val="83000"/>
              <a:buFont typeface="Wingdings" charset="2"/>
              <a:buChar char="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Sections qui préparent à la fois au baccalauréat français, et à son équivalent dans un autre pays européen :</a:t>
            </a:r>
            <a:endParaRPr b="0" lang="fr-FR" sz="2800" spc="-1" strike="noStrike">
              <a:latin typeface="Arial"/>
            </a:endParaRPr>
          </a:p>
          <a:p>
            <a:pPr marL="565920" indent="-455760">
              <a:lnSpc>
                <a:spcPct val="100000"/>
              </a:lnSpc>
              <a:buClr>
                <a:srgbClr val="000000"/>
              </a:buClr>
              <a:buSzPct val="83000"/>
              <a:buFont typeface="Wingdings" charset="2"/>
              <a:buChar char="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Bac franco-allemand : ABIBAC </a:t>
            </a:r>
            <a:endParaRPr b="0" lang="fr-FR" sz="2800" spc="-1" strike="noStrike">
              <a:latin typeface="Arial"/>
            </a:endParaRPr>
          </a:p>
          <a:p>
            <a:pPr marL="565920" indent="-455760">
              <a:lnSpc>
                <a:spcPct val="100000"/>
              </a:lnSpc>
              <a:buClr>
                <a:srgbClr val="000000"/>
              </a:buClr>
              <a:buSzPct val="83000"/>
              <a:buFont typeface="Wingdings" charset="2"/>
              <a:buChar char="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Bac franco-espagnol : BACHIBAC</a:t>
            </a:r>
            <a:endParaRPr b="0" lang="fr-FR" sz="2800" spc="-1" strike="noStrike">
              <a:latin typeface="Arial"/>
            </a:endParaRPr>
          </a:p>
          <a:p>
            <a:pPr marL="565920" indent="-455760">
              <a:lnSpc>
                <a:spcPct val="100000"/>
              </a:lnSpc>
              <a:buClr>
                <a:srgbClr val="000000"/>
              </a:buClr>
              <a:buSzPct val="83000"/>
              <a:buFont typeface="Wingdings" charset="2"/>
              <a:buChar char="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Bac franco-italien : ESABAC</a:t>
            </a:r>
            <a:endParaRPr b="0" lang="fr-FR" sz="2800" spc="-1" strike="noStrike">
              <a:latin typeface="Arial"/>
            </a:endParaRPr>
          </a:p>
          <a:p>
            <a:pPr marL="342720" indent="-340560"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fr-FR" sz="2800" spc="-1" strike="noStrike">
              <a:latin typeface="Arial"/>
            </a:endParaRPr>
          </a:p>
          <a:p>
            <a:pPr marL="34380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Les 3 sections sont préparées au lycée Bellevue Le Mans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 marL="34380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Sélection sur dossier et entretien. </a:t>
            </a:r>
            <a:endParaRPr b="0" lang="fr-FR" sz="2400" spc="-1" strike="noStrike">
              <a:latin typeface="Arial"/>
            </a:endParaRPr>
          </a:p>
        </p:txBody>
      </p:sp>
    </p:spTree>
  </p:cSld>
  <p:timing>
    <p:tnLst>
      <p:par>
        <p:cTn id="144" dur="indefinite" restart="never" nodeType="tmRoot">
          <p:childTnLst>
            <p:seq>
              <p:cTn id="14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456840" y="1867320"/>
            <a:ext cx="822636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70c0"/>
                </a:solidFill>
                <a:latin typeface="Constantia"/>
                <a:ea typeface="DejaVu Sans"/>
              </a:rPr>
              <a:t>SECTIONS EUROPEENNES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456840" y="3384720"/>
            <a:ext cx="8226360" cy="29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  <a:ea typeface="DejaVu Sans"/>
              </a:rPr>
              <a:t>Anglais, allemand ou espagnol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fr-FR" sz="3200" spc="-1" strike="noStrike">
              <a:latin typeface="Arial"/>
            </a:endParaRPr>
          </a:p>
          <a:p>
            <a:pPr marL="457560" indent="-455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  <a:ea typeface="DejaVu Sans"/>
              </a:rPr>
              <a:t>1 heure en plus dans la langue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 marL="457560" indent="-455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  <a:ea typeface="DejaVu Sans"/>
              </a:rPr>
              <a:t>1 heure en DNL (Discipline Non Linguistique) enseignée dans la langue.</a:t>
            </a:r>
            <a:endParaRPr b="0" lang="fr-FR" sz="3200" spc="-1" strike="noStrike">
              <a:latin typeface="Arial"/>
            </a:endParaRPr>
          </a:p>
        </p:txBody>
      </p:sp>
    </p:spTree>
  </p:cSld>
  <p:timing>
    <p:tnLst>
      <p:par>
        <p:cTn id="146" dur="indefinite" restart="never" nodeType="tmRoot">
          <p:childTnLst>
            <p:seq>
              <p:cTn id="14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" name="Table 1"/>
          <p:cNvGraphicFramePr/>
          <p:nvPr/>
        </p:nvGraphicFramePr>
        <p:xfrm>
          <a:off x="582840" y="907920"/>
          <a:ext cx="8375040" cy="5332680"/>
        </p:xfrm>
        <a:graphic>
          <a:graphicData uri="http://schemas.openxmlformats.org/drawingml/2006/table">
            <a:tbl>
              <a:tblPr/>
              <a:tblGrid>
                <a:gridCol w="1247040"/>
                <a:gridCol w="1263240"/>
                <a:gridCol w="1182600"/>
                <a:gridCol w="1217520"/>
                <a:gridCol w="1226520"/>
                <a:gridCol w="1226520"/>
                <a:gridCol w="1011960"/>
              </a:tblGrid>
              <a:tr h="620280">
                <a:tc>
                  <a:txBody>
                    <a:bodyPr lIns="66600" rIns="6660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2de GT – Enseignements optionnels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6600" rIns="6660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Lycée Malraux Allonnes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 lIns="66600" rIns="6660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Lycée Bellevue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 lIns="66600" rIns="6660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Lycée Montesquieu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 lIns="66600" rIns="6660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Lycée Touchard Washington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 lIns="66600" rIns="6660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Lycée Yourcenar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66600" rIns="6660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Lycée sud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00ffff"/>
                    </a:solidFill>
                  </a:tcPr>
                </a:tc>
              </a:tr>
              <a:tr h="1830240">
                <a:tc>
                  <a:txBody>
                    <a:bodyPr lIns="66600" rIns="6660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Enseignements généraux optionnels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6600" rIns="6660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Arts Plastiques 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Théâtre 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 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LCA Latin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 lIns="66600" rIns="6660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Arts Plastiques 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Cinéma-audiovisuel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Musique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Théâtre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LCA Latin 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LCA Grec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LVC Italien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LVC Chinois  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 lIns="66600" rIns="6660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Cinéma – audiovisuel 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Histoire des Arts 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LCA Latin 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LCA Grec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LVC Italien 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 lIns="66600" rIns="6660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Histoire des Arts 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LCA Latin 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LCA Grec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LVC Arabe 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Langue des signes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 lIns="66600" rIns="6660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LCA Latin 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LVC Allemand 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66600" rIns="6660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EPS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00ffff"/>
                    </a:solidFill>
                  </a:tcPr>
                </a:tc>
              </a:tr>
              <a:tr h="2441520">
                <a:tc>
                  <a:txBody>
                    <a:bodyPr lIns="66600" rIns="6660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Enseignements technologiques optionnels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6600" rIns="6660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Management et Gestion 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Santé social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Biotechnologies 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 lIns="66600" rIns="6660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 lIns="66600" rIns="6660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Sciences et laboratoire 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 lIns="66600" rIns="6660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Sciences et laboratoire 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Sciences de l’ingénieur 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Création et innovation technologique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 lIns="66600" rIns="6660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Management et Gestion 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Sciences et laboratoire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66600" rIns="6660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Management et Gestion 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Biotechnologies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Sciences et laboratoire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Sciences de l’ingénieur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▪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Création et innovation technologique</a:t>
                      </a:r>
                      <a:endParaRPr b="0" lang="fr-F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00ffff"/>
                    </a:solidFill>
                  </a:tcPr>
                </a:tc>
              </a:tr>
              <a:tr h="441000">
                <a:tc>
                  <a:txBody>
                    <a:bodyPr lIns="66600" rIns="6660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Séries de Bac préparées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6600" rIns="6660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Général – STMG – ST2S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 lIns="66600" rIns="6660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Général 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 lIns="66600" rIns="6660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Général 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 lIns="66600" rIns="6660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Général – STI2D – STMG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 lIns="66600" rIns="6660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Général – STMG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 lIns="66600" rIns="6660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Général – STL – STI2D- STMG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432" name="CustomShape 2"/>
          <p:cNvSpPr/>
          <p:nvPr/>
        </p:nvSpPr>
        <p:spPr>
          <a:xfrm>
            <a:off x="649080" y="404640"/>
            <a:ext cx="7908480" cy="30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Les enseignements optionnels de 2de  – Lycées du Mans – rentrée 2019</a:t>
            </a:r>
            <a:endParaRPr b="0" lang="fr-FR" sz="1600" spc="-1" strike="noStrike">
              <a:latin typeface="Arial"/>
            </a:endParaRPr>
          </a:p>
        </p:txBody>
      </p:sp>
    </p:spTree>
  </p:cSld>
  <p:timing>
    <p:tnLst>
      <p:par>
        <p:cTn id="148" dur="indefinite" restart="never" nodeType="tmRoot">
          <p:childTnLst>
            <p:seq>
              <p:cTn id="14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2063520" y="726840"/>
            <a:ext cx="5099400" cy="75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b="1" lang="fr-FR" sz="3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SimSun"/>
              </a:rPr>
              <a:t>LA VOIE GENERALE</a:t>
            </a:r>
            <a:r>
              <a:rPr b="1" lang="fr-FR" sz="3600" spc="-1" strike="noStrike">
                <a:solidFill>
                  <a:srgbClr val="000000"/>
                </a:solidFill>
                <a:latin typeface="Comic Sans MS"/>
                <a:ea typeface="SimSun"/>
              </a:rPr>
              <a:t>   </a:t>
            </a:r>
            <a:endParaRPr b="0" lang="fr-FR" sz="3600" spc="-1" strike="noStrike">
              <a:latin typeface="Arial"/>
            </a:endParaRPr>
          </a:p>
        </p:txBody>
      </p:sp>
      <p:graphicFrame>
        <p:nvGraphicFramePr>
          <p:cNvPr id="434" name="Table 2"/>
          <p:cNvGraphicFramePr/>
          <p:nvPr/>
        </p:nvGraphicFramePr>
        <p:xfrm>
          <a:off x="640080" y="2255760"/>
          <a:ext cx="7607520" cy="3707640"/>
        </p:xfrm>
        <a:graphic>
          <a:graphicData uri="http://schemas.openxmlformats.org/drawingml/2006/table">
            <a:tbl>
              <a:tblPr/>
              <a:tblGrid>
                <a:gridCol w="3313800"/>
                <a:gridCol w="2023200"/>
                <a:gridCol w="2270880"/>
              </a:tblGrid>
              <a:tr h="46332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 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cca62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1ère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cca62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Terminale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cca62"/>
                    </a:solidFill>
                  </a:tcPr>
                </a:tc>
              </a:tr>
              <a:tr h="46332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Français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4h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5ea"/>
                    </a:solidFill>
                  </a:tcPr>
                </a:tc>
              </a:tr>
              <a:tr h="46332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Philosophie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4h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</a:tr>
              <a:tr h="46332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Histoire- Géographie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3h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3h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5ea"/>
                    </a:solidFill>
                  </a:tcPr>
                </a:tc>
              </a:tr>
              <a:tr h="46332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Ens. moral et civique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0h30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0h30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</a:tr>
              <a:tr h="46332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LVA/ LVB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4h30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4h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5ea"/>
                    </a:solidFill>
                  </a:tcPr>
                </a:tc>
              </a:tr>
              <a:tr h="46332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EPS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2h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2h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</a:tr>
              <a:tr h="46476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Ens. scientifique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2h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2h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435" name="CustomShape 3"/>
          <p:cNvSpPr/>
          <p:nvPr/>
        </p:nvSpPr>
        <p:spPr>
          <a:xfrm>
            <a:off x="2432520" y="1413720"/>
            <a:ext cx="3981600" cy="5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Enseignements communs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436" name="CustomShape 4"/>
          <p:cNvSpPr/>
          <p:nvPr/>
        </p:nvSpPr>
        <p:spPr>
          <a:xfrm>
            <a:off x="456840" y="6356520"/>
            <a:ext cx="21312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35c75"/>
                </a:solidFill>
                <a:latin typeface="Constantia"/>
                <a:ea typeface="DejaVu Sans"/>
              </a:rPr>
              <a:t>03/01/2019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437" name="CustomShape 5"/>
          <p:cNvSpPr/>
          <p:nvPr/>
        </p:nvSpPr>
        <p:spPr>
          <a:xfrm>
            <a:off x="7924680" y="6356520"/>
            <a:ext cx="7596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A6585E2D-1A19-4CFD-A508-D8B5AAEF8281}" type="slidenum">
              <a:rPr b="0" lang="fr-FR" sz="1200" spc="-1" strike="noStrike">
                <a:solidFill>
                  <a:srgbClr val="035c75"/>
                </a:solidFill>
                <a:latin typeface="Constantia"/>
                <a:ea typeface="DejaVu Sans"/>
              </a:rPr>
              <a:t>1</a:t>
            </a:fld>
            <a:endParaRPr b="0" lang="fr-FR" sz="1200" spc="-1" strike="noStrike">
              <a:latin typeface="Arial"/>
            </a:endParaRPr>
          </a:p>
        </p:txBody>
      </p:sp>
      <p:graphicFrame>
        <p:nvGraphicFramePr>
          <p:cNvPr id="438" name="Table 6"/>
          <p:cNvGraphicFramePr/>
          <p:nvPr/>
        </p:nvGraphicFramePr>
        <p:xfrm>
          <a:off x="655200" y="5945400"/>
          <a:ext cx="7607520" cy="462960"/>
        </p:xfrm>
        <a:graphic>
          <a:graphicData uri="http://schemas.openxmlformats.org/drawingml/2006/table">
            <a:tbl>
              <a:tblPr/>
              <a:tblGrid>
                <a:gridCol w="3313800"/>
                <a:gridCol w="2023200"/>
                <a:gridCol w="2270880"/>
              </a:tblGrid>
              <a:tr h="46332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Total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16h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15h30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50" dur="indefinite" restart="never" nodeType="tmRoot">
          <p:childTnLst>
            <p:seq>
              <p:cTn id="15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615240" y="1054440"/>
            <a:ext cx="7884360" cy="39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700" spc="-1" strike="noStrike">
                <a:solidFill>
                  <a:srgbClr val="04617b"/>
                </a:solidFill>
                <a:latin typeface="Calibri"/>
                <a:ea typeface="DejaVu Sans"/>
              </a:rPr>
              <a:t> </a:t>
            </a:r>
            <a:endParaRPr b="0" lang="fr-FR" sz="2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100" spc="-1" strike="noStrike">
                <a:solidFill>
                  <a:srgbClr val="04617b"/>
                </a:solidFill>
                <a:latin typeface="Constantia"/>
                <a:ea typeface="DejaVu Sans"/>
              </a:rPr>
              <a:t>Enseignements de spécialité</a:t>
            </a:r>
            <a:endParaRPr b="0" lang="fr-FR" sz="3100" spc="-1" strike="noStrike">
              <a:latin typeface="Arial"/>
            </a:endParaRPr>
          </a:p>
        </p:txBody>
      </p:sp>
      <p:graphicFrame>
        <p:nvGraphicFramePr>
          <p:cNvPr id="440" name="Table 2"/>
          <p:cNvGraphicFramePr/>
          <p:nvPr/>
        </p:nvGraphicFramePr>
        <p:xfrm>
          <a:off x="456840" y="1383840"/>
          <a:ext cx="8335800" cy="5305680"/>
        </p:xfrm>
        <a:graphic>
          <a:graphicData uri="http://schemas.openxmlformats.org/drawingml/2006/table">
            <a:tbl>
              <a:tblPr/>
              <a:tblGrid>
                <a:gridCol w="5457240"/>
                <a:gridCol w="1150200"/>
                <a:gridCol w="1728720"/>
              </a:tblGrid>
              <a:tr h="38844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 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cca62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1ère (3)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cca62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Term (2)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cca62"/>
                    </a:solidFill>
                  </a:tcPr>
                </a:tc>
              </a:tr>
              <a:tr h="38844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Arts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4h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6h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38844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Biologie,Ecologie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4h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6h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38844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Histoire Géo, Géopolitique et Sciences Po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4h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6h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38844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Humanités, Littérature et Philosophie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4h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6h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64008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Langues, Littératures et Cult. étrangères </a:t>
                      </a:r>
                      <a:endParaRPr b="0" lang="fr-FR" sz="19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Au choix Angl/ Esp /All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4h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6h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39168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Langues, Littératures et Cultures de l' Antiquité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4h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6h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38844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Mathématiques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4h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6h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38844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Numérique et Sciences Informatiques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4h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6h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38844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Physique- Chimie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4h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6h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38844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Sc. de la Vie et de la Terre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4h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6h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38844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Sc. de l' Ingénieur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4h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6h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38988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Sc. Economiques et Sociales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4h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6h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</a:tbl>
          </a:graphicData>
        </a:graphic>
      </p:graphicFrame>
      <p:sp>
        <p:nvSpPr>
          <p:cNvPr id="441" name="CustomShape 3"/>
          <p:cNvSpPr/>
          <p:nvPr/>
        </p:nvSpPr>
        <p:spPr>
          <a:xfrm>
            <a:off x="1656720" y="326880"/>
            <a:ext cx="6646680" cy="7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LA VOIE GENERALE</a:t>
            </a:r>
            <a:r>
              <a:rPr b="1" lang="fr-FR" sz="4400" spc="-1" strike="noStrike">
                <a:solidFill>
                  <a:srgbClr val="000000"/>
                </a:solidFill>
                <a:latin typeface="Comic Sans MS"/>
                <a:ea typeface="DejaVu Sans"/>
              </a:rPr>
              <a:t>   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42" name="CustomShape 4"/>
          <p:cNvSpPr/>
          <p:nvPr/>
        </p:nvSpPr>
        <p:spPr>
          <a:xfrm>
            <a:off x="456840" y="6356520"/>
            <a:ext cx="21312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35c75"/>
                </a:solidFill>
                <a:latin typeface="Constantia"/>
                <a:ea typeface="DejaVu Sans"/>
              </a:rPr>
              <a:t>03/01/2019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443" name="CustomShape 5"/>
          <p:cNvSpPr/>
          <p:nvPr/>
        </p:nvSpPr>
        <p:spPr>
          <a:xfrm>
            <a:off x="7924680" y="6356520"/>
            <a:ext cx="7596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8FF17531-97DF-4F69-AE08-D6018B7263A7}" type="slidenum">
              <a:rPr b="0" lang="fr-FR" sz="1200" spc="-1" strike="noStrike">
                <a:solidFill>
                  <a:srgbClr val="035c75"/>
                </a:solidFill>
                <a:latin typeface="Constantia"/>
                <a:ea typeface="DejaVu Sans"/>
              </a:rPr>
              <a:t>1</a:t>
            </a:fld>
            <a:endParaRPr b="0" lang="fr-FR" sz="1200" spc="-1" strike="noStrike">
              <a:latin typeface="Arial"/>
            </a:endParaRPr>
          </a:p>
        </p:txBody>
      </p:sp>
    </p:spTree>
  </p:cSld>
  <p:timing>
    <p:tnLst>
      <p:par>
        <p:cTn id="152" dur="indefinite" restart="never" nodeType="tmRoot">
          <p:childTnLst>
            <p:seq>
              <p:cTn id="15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2182680" y="103320"/>
            <a:ext cx="5243040" cy="95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b="1" lang="fr-FR" sz="4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SimSun"/>
              </a:rPr>
              <a:t>LA VOIE GENERALE</a:t>
            </a:r>
            <a:r>
              <a:rPr b="1" lang="fr-FR" sz="4000" spc="-1" strike="noStrike">
                <a:solidFill>
                  <a:srgbClr val="000000"/>
                </a:solidFill>
                <a:latin typeface="Comic Sans MS"/>
                <a:ea typeface="SimSun"/>
              </a:rPr>
              <a:t>   </a:t>
            </a:r>
            <a:endParaRPr b="0" lang="fr-FR" sz="4000" spc="-1" strike="noStrike">
              <a:latin typeface="Arial"/>
            </a:endParaRPr>
          </a:p>
        </p:txBody>
      </p:sp>
      <p:graphicFrame>
        <p:nvGraphicFramePr>
          <p:cNvPr id="445" name="Table 2"/>
          <p:cNvGraphicFramePr/>
          <p:nvPr/>
        </p:nvGraphicFramePr>
        <p:xfrm>
          <a:off x="1117800" y="1703880"/>
          <a:ext cx="7151400" cy="4993560"/>
        </p:xfrm>
        <a:graphic>
          <a:graphicData uri="http://schemas.openxmlformats.org/drawingml/2006/table">
            <a:tbl>
              <a:tblPr/>
              <a:tblGrid>
                <a:gridCol w="3125520"/>
                <a:gridCol w="1638720"/>
                <a:gridCol w="2387520"/>
              </a:tblGrid>
              <a:tr h="55800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 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cca62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1ère (1)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cca62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Term (2)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cca62"/>
                    </a:solidFill>
                  </a:tcPr>
                </a:tc>
              </a:tr>
              <a:tr h="55800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LV C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X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X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55800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Arts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X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X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</a:tr>
              <a:tr h="55800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EPS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X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X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</a:tr>
              <a:tr h="55800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L.C.A Latin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X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X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55800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Maths expertes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 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X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82296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Maths complémentaires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 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X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82296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Droit et grands enjeux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 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X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sp>
        <p:nvSpPr>
          <p:cNvPr id="446" name="CustomShape 3"/>
          <p:cNvSpPr/>
          <p:nvPr/>
        </p:nvSpPr>
        <p:spPr>
          <a:xfrm>
            <a:off x="3081600" y="1187280"/>
            <a:ext cx="2283480" cy="51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Options (3h)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447" name="CustomShape 4"/>
          <p:cNvSpPr/>
          <p:nvPr/>
        </p:nvSpPr>
        <p:spPr>
          <a:xfrm>
            <a:off x="456840" y="6356520"/>
            <a:ext cx="21312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35c75"/>
                </a:solidFill>
                <a:latin typeface="Constantia"/>
                <a:ea typeface="DejaVu Sans"/>
              </a:rPr>
              <a:t>03/01/2019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448" name="CustomShape 5"/>
          <p:cNvSpPr/>
          <p:nvPr/>
        </p:nvSpPr>
        <p:spPr>
          <a:xfrm>
            <a:off x="7924680" y="6356520"/>
            <a:ext cx="7596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C7ED1D5D-500E-4F7B-9FBC-41A551A3A02C}" type="slidenum">
              <a:rPr b="0" lang="fr-FR" sz="1200" spc="-1" strike="noStrike">
                <a:solidFill>
                  <a:srgbClr val="035c75"/>
                </a:solidFill>
                <a:latin typeface="Constantia"/>
                <a:ea typeface="DejaVu Sans"/>
              </a:rPr>
              <a:t>1</a:t>
            </a:fld>
            <a:endParaRPr b="0" lang="fr-FR" sz="1200" spc="-1" strike="noStrike">
              <a:latin typeface="Arial"/>
            </a:endParaRPr>
          </a:p>
        </p:txBody>
      </p:sp>
    </p:spTree>
  </p:cSld>
  <p:timing>
    <p:tnLst>
      <p:par>
        <p:cTn id="154" dur="indefinite" restart="never" nodeType="tmRoot">
          <p:childTnLst>
            <p:seq>
              <p:cTn id="15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164880" y="174600"/>
            <a:ext cx="5236200" cy="514800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800" spc="-1" strike="noStrike" cap="all">
                <a:solidFill>
                  <a:srgbClr val="ffffff"/>
                </a:solidFill>
                <a:latin typeface="Arial Black"/>
                <a:ea typeface="DejaVu Sans"/>
              </a:rPr>
              <a:t>Baccalauréat</a:t>
            </a:r>
            <a:r>
              <a:rPr b="1" lang="fr-FR" sz="2800" spc="-1" strike="noStrike">
                <a:solidFill>
                  <a:srgbClr val="ffffff"/>
                </a:solidFill>
                <a:latin typeface="Arial Black"/>
                <a:ea typeface="DejaVu Sans"/>
              </a:rPr>
              <a:t> 2021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450" name="CustomShape 2"/>
          <p:cNvSpPr/>
          <p:nvPr/>
        </p:nvSpPr>
        <p:spPr>
          <a:xfrm>
            <a:off x="630000" y="620640"/>
            <a:ext cx="5234760" cy="5148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 Black"/>
                <a:ea typeface="DejaVu Sans"/>
              </a:rPr>
              <a:t>La nouvelle voie générale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451" name="CustomShape 3"/>
          <p:cNvSpPr/>
          <p:nvPr/>
        </p:nvSpPr>
        <p:spPr>
          <a:xfrm>
            <a:off x="1128240" y="1095480"/>
            <a:ext cx="7472880" cy="4539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Arial Black"/>
                <a:ea typeface="DejaVu Sans"/>
              </a:rPr>
              <a:t>Coefficients des épreuves du baccalauréat</a:t>
            </a:r>
            <a:endParaRPr b="0" lang="fr-FR" sz="2400" spc="-1" strike="noStrike">
              <a:latin typeface="Arial"/>
            </a:endParaRPr>
          </a:p>
        </p:txBody>
      </p:sp>
      <p:graphicFrame>
        <p:nvGraphicFramePr>
          <p:cNvPr id="452" name="Table 4"/>
          <p:cNvGraphicFramePr/>
          <p:nvPr/>
        </p:nvGraphicFramePr>
        <p:xfrm>
          <a:off x="164520" y="1628640"/>
          <a:ext cx="8923320" cy="5084280"/>
        </p:xfrm>
        <a:graphic>
          <a:graphicData uri="http://schemas.openxmlformats.org/drawingml/2006/table">
            <a:tbl>
              <a:tblPr/>
              <a:tblGrid>
                <a:gridCol w="3536280"/>
                <a:gridCol w="1027080"/>
                <a:gridCol w="146880"/>
                <a:gridCol w="1592280"/>
                <a:gridCol w="2620800"/>
              </a:tblGrid>
              <a:tr h="524520"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Épreuve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 gridSpan="2"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5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Coefficient</a:t>
                      </a:r>
                      <a:endParaRPr b="0" lang="fr-FR" sz="15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5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Nature de l’épreuve</a:t>
                      </a:r>
                      <a:endParaRPr b="0" lang="fr-FR" sz="15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Calendrier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</a:tr>
              <a:tr h="375840">
                <a:tc gridSpan="5"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Épreuves finales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375840"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Français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 gridSpan="2"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Écrit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Juin de l’année de 1</a:t>
                      </a:r>
                      <a:r>
                        <a:rPr b="0" lang="fr-FR" sz="16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re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375840"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Français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 gridSpan="2"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Oral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Juin de l’année de 1</a:t>
                      </a:r>
                      <a:r>
                        <a:rPr b="0" lang="fr-FR" sz="16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re</a:t>
                      </a: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375840"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Philosophie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 gridSpan="2"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8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Écrit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Juin de l’année de T</a:t>
                      </a:r>
                      <a:r>
                        <a:rPr b="0" lang="fr-FR" sz="16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ale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375840"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Oral final*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 gridSpan="2"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10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Oral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Juin de l’année de T</a:t>
                      </a:r>
                      <a:r>
                        <a:rPr b="0" lang="fr-FR" sz="16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ale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375840"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Spécialité 1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 gridSpan="2"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16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Écrit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Printemps de l’année de T</a:t>
                      </a:r>
                      <a:r>
                        <a:rPr b="0" lang="fr-FR" sz="16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ale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375840"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Spécialité 2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 gridSpan="2"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16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Écrit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Printemps de l’année de T</a:t>
                      </a:r>
                      <a:r>
                        <a:rPr b="0" lang="fr-FR" sz="16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ale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375840">
                <a:tc gridSpan="5"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Contrôle continu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588600"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Épreuves de contrôle continu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30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 gridSpan="2"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Écrit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</a:t>
                      </a:r>
                      <a:r>
                        <a:rPr b="0" lang="fr-FR" sz="16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ème</a:t>
                      </a: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et 3</a:t>
                      </a:r>
                      <a:r>
                        <a:rPr b="0" lang="fr-FR" sz="16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ème</a:t>
                      </a: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trimestres de 1</a:t>
                      </a:r>
                      <a:r>
                        <a:rPr b="0" lang="fr-FR" sz="16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re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</a:t>
                      </a:r>
                      <a:r>
                        <a:rPr b="0" lang="fr-FR" sz="16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ème</a:t>
                      </a: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trimestre de T</a:t>
                      </a:r>
                      <a:r>
                        <a:rPr b="0" lang="fr-FR" sz="16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ale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588600"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Moyenne des résultats du cycle T</a:t>
                      </a:r>
                      <a:r>
                        <a:rPr b="0" lang="fr-FR" sz="19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al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9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10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 gridSpan="2"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Ensemble des notes de 1</a:t>
                      </a:r>
                      <a:r>
                        <a:rPr b="0" lang="fr-FR" sz="16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re</a:t>
                      </a: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et de T</a:t>
                      </a:r>
                      <a:r>
                        <a:rPr b="0" lang="fr-FR" sz="16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ale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376200"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Total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5a839"/>
                    </a:solidFill>
                  </a:tcPr>
                </a:tc>
                <a:tc>
                  <a:txBody>
                    <a:bodyPr lIns="121680" rIns="1216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9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100</a:t>
                      </a:r>
                      <a:endParaRPr b="0" lang="fr-FR" sz="19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5a839"/>
                    </a:solidFill>
                  </a:tcPr>
                </a:tc>
                <a:tc gridSpan="2"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5a839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5a839"/>
                    </a:solidFill>
                  </a:tcPr>
                </a:tc>
              </a:tr>
            </a:tbl>
          </a:graphicData>
        </a:graphic>
      </p:graphicFrame>
      <p:sp>
        <p:nvSpPr>
          <p:cNvPr id="453" name="CustomShape 5"/>
          <p:cNvSpPr/>
          <p:nvPr/>
        </p:nvSpPr>
        <p:spPr>
          <a:xfrm>
            <a:off x="164880" y="6615000"/>
            <a:ext cx="8295840" cy="3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*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L’oral porte sur un projet adossé à un ou deux enseignements de spécialité choisis par le candidat</a:t>
            </a:r>
            <a:endParaRPr b="0" lang="fr-FR" sz="1600" spc="-1" strike="noStrike">
              <a:latin typeface="Arial"/>
            </a:endParaRPr>
          </a:p>
        </p:txBody>
      </p:sp>
    </p:spTree>
  </p:cSld>
  <p:timing>
    <p:tnLst>
      <p:par>
        <p:cTn id="156" dur="indefinite" restart="never" nodeType="tmRoot">
          <p:childTnLst>
            <p:seq>
              <p:cTn id="15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0" y="0"/>
            <a:ext cx="4425480" cy="1204200"/>
          </a:xfrm>
          <a:prstGeom prst="foldedCorner">
            <a:avLst>
              <a:gd name="adj" fmla="val 18900"/>
            </a:avLst>
          </a:prstGeom>
          <a:gradFill rotWithShape="0">
            <a:gsLst>
              <a:gs pos="0">
                <a:srgbClr val="00003a"/>
              </a:gs>
              <a:gs pos="100000">
                <a:srgbClr val="265a9a"/>
              </a:gs>
            </a:gsLst>
            <a:lin ang="5400000"/>
          </a:gradFill>
          <a:ln>
            <a:noFill/>
          </a:ln>
          <a:effectLst>
            <a:outerShdw dir="2700000" dist="37674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55" name="CustomShape 2"/>
          <p:cNvSpPr/>
          <p:nvPr/>
        </p:nvSpPr>
        <p:spPr>
          <a:xfrm>
            <a:off x="216000" y="360360"/>
            <a:ext cx="4129920" cy="44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95000"/>
              </a:lnSpc>
            </a:pPr>
            <a:r>
              <a:rPr b="1" i="1" lang="fr-FR" sz="2900" spc="-1" strike="noStrike">
                <a:solidFill>
                  <a:srgbClr val="f2f2f2"/>
                </a:solidFill>
                <a:latin typeface="Tahoma"/>
                <a:ea typeface="DejaVu Sans"/>
              </a:rPr>
              <a:t>La voie technologique</a:t>
            </a:r>
            <a:endParaRPr b="0" lang="fr-FR" sz="2900" spc="-1" strike="noStrike">
              <a:latin typeface="Arial"/>
            </a:endParaRPr>
          </a:p>
        </p:txBody>
      </p:sp>
      <p:pic>
        <p:nvPicPr>
          <p:cNvPr id="456" name="CustomShape 3" descr=""/>
          <p:cNvPicPr/>
          <p:nvPr/>
        </p:nvPicPr>
        <p:blipFill>
          <a:blip r:embed="rId1"/>
          <a:stretch/>
        </p:blipFill>
        <p:spPr>
          <a:xfrm>
            <a:off x="-23760" y="4559400"/>
            <a:ext cx="3971160" cy="2187000"/>
          </a:xfrm>
          <a:prstGeom prst="rect">
            <a:avLst/>
          </a:prstGeom>
          <a:ln>
            <a:noFill/>
          </a:ln>
        </p:spPr>
      </p:pic>
      <p:pic>
        <p:nvPicPr>
          <p:cNvPr id="457" name="CustomShape 4" descr=""/>
          <p:cNvPicPr/>
          <p:nvPr/>
        </p:nvPicPr>
        <p:blipFill>
          <a:blip r:embed="rId2"/>
          <a:stretch/>
        </p:blipFill>
        <p:spPr>
          <a:xfrm>
            <a:off x="5578560" y="4541760"/>
            <a:ext cx="3984120" cy="2191680"/>
          </a:xfrm>
          <a:prstGeom prst="rect">
            <a:avLst/>
          </a:prstGeom>
          <a:ln>
            <a:noFill/>
          </a:ln>
        </p:spPr>
      </p:pic>
      <p:pic>
        <p:nvPicPr>
          <p:cNvPr id="458" name="CustomShape 5" descr=""/>
          <p:cNvPicPr/>
          <p:nvPr/>
        </p:nvPicPr>
        <p:blipFill>
          <a:blip r:embed="rId3"/>
          <a:stretch/>
        </p:blipFill>
        <p:spPr>
          <a:xfrm>
            <a:off x="2809800" y="4516560"/>
            <a:ext cx="4015800" cy="2223360"/>
          </a:xfrm>
          <a:prstGeom prst="rect">
            <a:avLst/>
          </a:prstGeom>
          <a:ln>
            <a:noFill/>
          </a:ln>
        </p:spPr>
      </p:pic>
      <p:pic>
        <p:nvPicPr>
          <p:cNvPr id="459" name="CustomShape 6" descr=""/>
          <p:cNvPicPr/>
          <p:nvPr/>
        </p:nvPicPr>
        <p:blipFill>
          <a:blip r:embed="rId4"/>
          <a:stretch/>
        </p:blipFill>
        <p:spPr>
          <a:xfrm>
            <a:off x="-85680" y="2567160"/>
            <a:ext cx="3930120" cy="2210760"/>
          </a:xfrm>
          <a:prstGeom prst="rect">
            <a:avLst/>
          </a:prstGeom>
          <a:ln>
            <a:noFill/>
          </a:ln>
        </p:spPr>
      </p:pic>
      <p:pic>
        <p:nvPicPr>
          <p:cNvPr id="460" name="CustomShape 7" descr=""/>
          <p:cNvPicPr/>
          <p:nvPr/>
        </p:nvPicPr>
        <p:blipFill>
          <a:blip r:embed="rId5"/>
          <a:stretch/>
        </p:blipFill>
        <p:spPr>
          <a:xfrm>
            <a:off x="2792520" y="2567160"/>
            <a:ext cx="3934800" cy="2204280"/>
          </a:xfrm>
          <a:prstGeom prst="rect">
            <a:avLst/>
          </a:prstGeom>
          <a:ln>
            <a:noFill/>
          </a:ln>
        </p:spPr>
      </p:pic>
      <p:sp>
        <p:nvSpPr>
          <p:cNvPr id="461" name="CustomShape 3"/>
          <p:cNvSpPr/>
          <p:nvPr/>
        </p:nvSpPr>
        <p:spPr>
          <a:xfrm>
            <a:off x="1679400" y="1773360"/>
            <a:ext cx="731484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fr-FR" sz="3200" spc="-1" strike="noStrike">
                <a:solidFill>
                  <a:srgbClr val="c00000"/>
                </a:solidFill>
                <a:latin typeface="Calibri"/>
                <a:ea typeface="DejaVu Sans"/>
              </a:rPr>
              <a:t>Les 6 séries technologiques accessibles après une 2</a:t>
            </a:r>
            <a:r>
              <a:rPr b="1" i="1" lang="fr-FR" sz="3200" spc="-1" strike="noStrike" baseline="30000">
                <a:solidFill>
                  <a:srgbClr val="c00000"/>
                </a:solidFill>
                <a:latin typeface="Calibri"/>
                <a:ea typeface="DejaVu Sans"/>
              </a:rPr>
              <a:t>nde</a:t>
            </a:r>
            <a:r>
              <a:rPr b="1" i="1" lang="fr-FR" sz="3200" spc="-1" strike="noStrike">
                <a:solidFill>
                  <a:srgbClr val="c00000"/>
                </a:solidFill>
                <a:latin typeface="Calibri"/>
                <a:ea typeface="DejaVu Sans"/>
              </a:rPr>
              <a:t> GT…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462" name="Picture 186" descr=""/>
          <p:cNvPicPr/>
          <p:nvPr/>
        </p:nvPicPr>
        <p:blipFill>
          <a:blip r:embed="rId6"/>
          <a:stretch/>
        </p:blipFill>
        <p:spPr>
          <a:xfrm rot="9021600">
            <a:off x="668520" y="909720"/>
            <a:ext cx="2082240" cy="2083680"/>
          </a:xfrm>
          <a:prstGeom prst="rect">
            <a:avLst/>
          </a:prstGeom>
          <a:ln>
            <a:noFill/>
          </a:ln>
        </p:spPr>
      </p:pic>
      <p:pic>
        <p:nvPicPr>
          <p:cNvPr id="463" name="CustomShape 12" descr=""/>
          <p:cNvPicPr/>
          <p:nvPr/>
        </p:nvPicPr>
        <p:blipFill>
          <a:blip r:embed="rId7"/>
          <a:stretch/>
        </p:blipFill>
        <p:spPr>
          <a:xfrm>
            <a:off x="5510160" y="2494080"/>
            <a:ext cx="3955680" cy="221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8" dur="indefinite" restart="never" nodeType="tmRoot">
          <p:childTnLst>
            <p:seq>
              <p:cTn id="15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 5" descr=""/>
          <p:cNvPicPr/>
          <p:nvPr/>
        </p:nvPicPr>
        <p:blipFill>
          <a:blip r:embed="rId1"/>
          <a:stretch/>
        </p:blipFill>
        <p:spPr>
          <a:xfrm>
            <a:off x="7665120" y="1768680"/>
            <a:ext cx="1246320" cy="977760"/>
          </a:xfrm>
          <a:prstGeom prst="rect">
            <a:avLst/>
          </a:prstGeom>
          <a:ln>
            <a:noFill/>
          </a:ln>
        </p:spPr>
      </p:pic>
      <p:sp>
        <p:nvSpPr>
          <p:cNvPr id="218" name="CustomShape 1"/>
          <p:cNvSpPr/>
          <p:nvPr/>
        </p:nvSpPr>
        <p:spPr>
          <a:xfrm>
            <a:off x="3990960" y="6250320"/>
            <a:ext cx="1160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0EDCD78B-AEFD-4865-9888-9B8C6EC8633F}" type="slidenum">
              <a:rPr b="0" lang="fr-FR" sz="1000" spc="-1" strike="noStrike">
                <a:solidFill>
                  <a:srgbClr val="073e87"/>
                </a:solidFill>
                <a:latin typeface="Candara"/>
                <a:ea typeface="DejaVu Sans"/>
              </a:rPr>
              <a:t>1</a:t>
            </a:fld>
            <a:endParaRPr b="0" lang="fr-FR" sz="1000" spc="-1" strike="noStrike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2156400" y="1279080"/>
            <a:ext cx="6383520" cy="11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5400" spc="-1" strike="noStrike">
                <a:solidFill>
                  <a:srgbClr val="0293e0"/>
                </a:solidFill>
                <a:latin typeface="Candara"/>
                <a:ea typeface="Lucida Sans Unicode"/>
              </a:rPr>
              <a:t>2 voies possibles  </a:t>
            </a:r>
            <a:endParaRPr b="0" lang="fr-FR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5400" spc="-1" strike="noStrike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545760" y="3220920"/>
            <a:ext cx="8139600" cy="20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71680" indent="-570240">
              <a:lnSpc>
                <a:spcPct val="100000"/>
              </a:lnSpc>
              <a:buClr>
                <a:srgbClr val="0293e0"/>
              </a:buClr>
              <a:buFont typeface="Wingdings" charset="2"/>
              <a:buChar char=""/>
            </a:pPr>
            <a:r>
              <a:rPr b="1" lang="fr-FR" sz="3600" spc="-1" strike="noStrike">
                <a:solidFill>
                  <a:srgbClr val="0293e0"/>
                </a:solidFill>
                <a:latin typeface="Candara"/>
                <a:ea typeface="Lucida Sans Unicode"/>
              </a:rPr>
              <a:t>La voie professionnelle</a:t>
            </a:r>
            <a:endParaRPr b="0" lang="fr-F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600" spc="-1" strike="noStrike">
              <a:latin typeface="Arial"/>
            </a:endParaRPr>
          </a:p>
          <a:p>
            <a:pPr marL="571680" indent="-570240">
              <a:lnSpc>
                <a:spcPct val="100000"/>
              </a:lnSpc>
              <a:buClr>
                <a:srgbClr val="0293e0"/>
              </a:buClr>
              <a:buFont typeface="Wingdings" charset="2"/>
              <a:buChar char=""/>
            </a:pPr>
            <a:r>
              <a:rPr b="1" lang="fr-FR" sz="3600" spc="-1" strike="noStrike">
                <a:solidFill>
                  <a:srgbClr val="0293e0"/>
                </a:solidFill>
                <a:latin typeface="Candara"/>
                <a:ea typeface="Lucida Sans Unicode"/>
              </a:rPr>
              <a:t>La voie générale et technologique</a:t>
            </a:r>
            <a:endParaRPr b="0" lang="fr-F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600" spc="-1" strike="noStrike">
              <a:latin typeface="Arial"/>
            </a:endParaRPr>
          </a:p>
        </p:txBody>
      </p:sp>
    </p:spTree>
  </p:cSld>
  <p:timing>
    <p:tnLst>
      <p:par>
        <p:cTn id="106" dur="indefinite" restart="never" nodeType="tmRoot">
          <p:childTnLst>
            <p:seq>
              <p:cTn id="10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333000" y="1507680"/>
            <a:ext cx="8809560" cy="110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i="1" lang="fr-FR" sz="4000" spc="-1" strike="noStrike">
                <a:solidFill>
                  <a:srgbClr val="000000"/>
                </a:solidFill>
                <a:latin typeface="Comic Sans MS"/>
                <a:ea typeface="DejaVu Sans"/>
              </a:rPr>
              <a:t>Bac STI 2 D</a:t>
            </a:r>
            <a:endParaRPr b="0" lang="fr-F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FR" sz="2000" spc="-1" strike="noStrike">
                <a:solidFill>
                  <a:srgbClr val="0293e0"/>
                </a:solidFill>
                <a:latin typeface="Comic Sans MS"/>
                <a:ea typeface="DejaVu Sans"/>
              </a:rPr>
              <a:t>Sciences et technologies de l’Industrie et du développement durable 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3671280" y="4631760"/>
            <a:ext cx="2373120" cy="559800"/>
          </a:xfrm>
          <a:prstGeom prst="rect">
            <a:avLst/>
          </a:prstGeom>
          <a:gradFill rotWithShape="0">
            <a:gsLst>
              <a:gs pos="0">
                <a:srgbClr val="c1eeff"/>
              </a:gs>
              <a:gs pos="100000">
                <a:srgbClr val="99ccff"/>
              </a:gs>
            </a:gsLst>
            <a:lin ang="0"/>
          </a:gradFill>
          <a:ln>
            <a:noFill/>
          </a:ln>
          <a:effectLst>
            <a:outerShdw dir="2700000" dist="53966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Bâtiment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66" name="CustomShape 3"/>
          <p:cNvSpPr/>
          <p:nvPr/>
        </p:nvSpPr>
        <p:spPr>
          <a:xfrm>
            <a:off x="1206720" y="5702760"/>
            <a:ext cx="1981800" cy="7970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4ff91"/>
              </a:gs>
            </a:gsLst>
            <a:lin ang="0"/>
          </a:gradFill>
          <a:ln>
            <a:noFill/>
          </a:ln>
          <a:effectLst>
            <a:outerShdw dir="2700000" dist="53966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Energie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67" name="CustomShape 4"/>
          <p:cNvSpPr/>
          <p:nvPr/>
        </p:nvSpPr>
        <p:spPr>
          <a:xfrm>
            <a:off x="6648120" y="4631760"/>
            <a:ext cx="2107800" cy="5598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ccccff"/>
              </a:gs>
            </a:gsLst>
            <a:lin ang="0"/>
          </a:gradFill>
          <a:ln>
            <a:noFill/>
          </a:ln>
          <a:effectLst>
            <a:outerShdw dir="2700000" dist="50402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800" spc="-1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endParaRPr b="0" lang="fr-FR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Mécanique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68" name="CustomShape 5"/>
          <p:cNvSpPr/>
          <p:nvPr/>
        </p:nvSpPr>
        <p:spPr>
          <a:xfrm>
            <a:off x="3671280" y="5716440"/>
            <a:ext cx="2373120" cy="84456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rgbClr val="ff9966"/>
              </a:gs>
              <a:gs pos="100000">
                <a:srgbClr val="ccccff"/>
              </a:gs>
            </a:gsLst>
            <a:lin ang="5400000"/>
          </a:gradFill>
          <a:ln>
            <a:noFill/>
          </a:ln>
          <a:effectLst>
            <a:outerShdw dir="2700000" dist="53966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Electrotechnique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69" name="CustomShape 6"/>
          <p:cNvSpPr/>
          <p:nvPr/>
        </p:nvSpPr>
        <p:spPr>
          <a:xfrm>
            <a:off x="1206720" y="4631760"/>
            <a:ext cx="1981800" cy="61452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cc99"/>
              </a:gs>
            </a:gsLst>
            <a:lin ang="0"/>
          </a:gradFill>
          <a:ln>
            <a:noFill/>
          </a:ln>
          <a:effectLst>
            <a:outerShdw dir="2700000" dist="53966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Electronique</a:t>
            </a:r>
            <a:r>
              <a:rPr b="1" lang="fr-FR" sz="2000" spc="-1" strike="noStrike">
                <a:solidFill>
                  <a:srgbClr val="ffffff"/>
                </a:solidFill>
                <a:latin typeface="Tahoma"/>
                <a:ea typeface="DejaVu Sans"/>
              </a:rPr>
              <a:t>	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70" name="CustomShape 7"/>
          <p:cNvSpPr/>
          <p:nvPr/>
        </p:nvSpPr>
        <p:spPr>
          <a:xfrm>
            <a:off x="6648120" y="5716440"/>
            <a:ext cx="2107800" cy="8096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lin ang="0"/>
          </a:gradFill>
          <a:ln>
            <a:noFill/>
          </a:ln>
          <a:effectLst>
            <a:outerShdw dir="2700000" dist="50402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800" spc="-1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endParaRPr b="0" lang="fr-FR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Informatique industrielle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71" name="CustomShape 8"/>
          <p:cNvSpPr/>
          <p:nvPr/>
        </p:nvSpPr>
        <p:spPr>
          <a:xfrm>
            <a:off x="333000" y="2616480"/>
            <a:ext cx="8569440" cy="186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293e0"/>
                </a:solidFill>
                <a:latin typeface="Calibri"/>
                <a:ea typeface="DejaVu Sans"/>
              </a:rPr>
              <a:t>4 spécialités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1600" spc="-1" strike="noStrike">
                <a:solidFill>
                  <a:srgbClr val="000000"/>
                </a:solidFill>
                <a:latin typeface="Comic Sans MS"/>
                <a:ea typeface="DejaVu Sans"/>
              </a:rPr>
              <a:t>Architecture et construction </a:t>
            </a:r>
            <a:endParaRPr b="0" lang="fr-FR" sz="16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1600" spc="-1" strike="noStrike">
                <a:solidFill>
                  <a:srgbClr val="000000"/>
                </a:solidFill>
                <a:latin typeface="Comic Sans MS"/>
                <a:ea typeface="DejaVu Sans"/>
              </a:rPr>
              <a:t>Energies et environnement </a:t>
            </a:r>
            <a:endParaRPr b="0" lang="fr-FR" sz="16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1600" spc="-1" strike="noStrike">
                <a:solidFill>
                  <a:srgbClr val="000000"/>
                </a:solidFill>
                <a:latin typeface="Comic Sans MS"/>
                <a:ea typeface="DejaVu Sans"/>
              </a:rPr>
              <a:t>Innovation Technologique et éco-conception</a:t>
            </a:r>
            <a:endParaRPr b="0" lang="fr-FR" sz="16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1600" spc="-1" strike="noStrike">
                <a:solidFill>
                  <a:srgbClr val="000000"/>
                </a:solidFill>
                <a:latin typeface="Comic Sans MS"/>
                <a:ea typeface="DejaVu Sans"/>
              </a:rPr>
              <a:t>Systèmes d’information et numérique.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omic Sans MS"/>
                <a:ea typeface="DejaVu Sans"/>
              </a:rPr>
              <a:t>Poursuites d’études possibles dans de nombreux domaines, dont: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</p:txBody>
      </p:sp>
    </p:spTree>
  </p:cSld>
  <p:timing>
    <p:tnLst>
      <p:par>
        <p:cTn id="160" dur="indefinite" restart="never" nodeType="tmRoot">
          <p:childTnLst>
            <p:seq>
              <p:cTn id="16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533160" y="3862440"/>
            <a:ext cx="3329640" cy="103572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00000">
                <a:srgbClr val="ffcc99"/>
              </a:gs>
            </a:gsLst>
            <a:lin ang="0"/>
          </a:gradFill>
          <a:ln>
            <a:noFill/>
          </a:ln>
          <a:effectLst>
            <a:outerShdw dir="2700000" dist="53966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Architecture d’intérieur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73" name="CustomShape 2"/>
          <p:cNvSpPr/>
          <p:nvPr/>
        </p:nvSpPr>
        <p:spPr>
          <a:xfrm>
            <a:off x="4842360" y="3862440"/>
            <a:ext cx="4144320" cy="10357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lin ang="0"/>
          </a:gradFill>
          <a:ln>
            <a:noFill/>
          </a:ln>
          <a:effectLst>
            <a:outerShdw dir="2700000" dist="53966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Création d’objets industriels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Design industriel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74" name="CustomShape 3"/>
          <p:cNvSpPr/>
          <p:nvPr/>
        </p:nvSpPr>
        <p:spPr>
          <a:xfrm>
            <a:off x="4842360" y="5485320"/>
            <a:ext cx="4172400" cy="956880"/>
          </a:xfrm>
          <a:prstGeom prst="rect">
            <a:avLst/>
          </a:prstGeom>
          <a:gradFill rotWithShape="0">
            <a:gsLst>
              <a:gs pos="0">
                <a:srgbClr val="c4ff91"/>
              </a:gs>
              <a:gs pos="100000">
                <a:srgbClr val="3deb3d"/>
              </a:gs>
            </a:gsLst>
            <a:lin ang="0"/>
          </a:gradFill>
          <a:ln>
            <a:noFill/>
          </a:ln>
          <a:effectLst>
            <a:outerShdw dir="2700000" dist="53966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Infographie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Publicité, édition...</a:t>
            </a:r>
            <a:r>
              <a:rPr b="1" lang="fr-FR" sz="2000" spc="-1" strike="noStrike">
                <a:solidFill>
                  <a:srgbClr val="ffffff"/>
                </a:solidFill>
                <a:latin typeface="Tahoma"/>
                <a:ea typeface="DejaVu Sans"/>
              </a:rPr>
              <a:t>	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75" name="CustomShape 4"/>
          <p:cNvSpPr/>
          <p:nvPr/>
        </p:nvSpPr>
        <p:spPr>
          <a:xfrm>
            <a:off x="533160" y="5564880"/>
            <a:ext cx="3329640" cy="79776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eb613d"/>
              </a:gs>
            </a:gsLst>
            <a:lin ang="0"/>
          </a:gradFill>
          <a:ln>
            <a:noFill/>
          </a:ln>
          <a:effectLst>
            <a:outerShdw dir="2700000" dist="53966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Métiers d’art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76" name="CustomShape 5"/>
          <p:cNvSpPr/>
          <p:nvPr/>
        </p:nvSpPr>
        <p:spPr>
          <a:xfrm>
            <a:off x="533160" y="150840"/>
            <a:ext cx="8283600" cy="110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CustomShape 6"/>
          <p:cNvSpPr/>
          <p:nvPr/>
        </p:nvSpPr>
        <p:spPr>
          <a:xfrm>
            <a:off x="533160" y="1337400"/>
            <a:ext cx="8345880" cy="17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i="1" lang="fr-FR" sz="4000" spc="-1" strike="noStrike">
                <a:solidFill>
                  <a:srgbClr val="000000"/>
                </a:solidFill>
                <a:latin typeface="Comic Sans MS"/>
                <a:ea typeface="DejaVu Sans"/>
              </a:rPr>
              <a:t>Bac STD2A</a:t>
            </a:r>
            <a:endParaRPr b="0" lang="fr-F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FR" sz="2000" spc="-1" strike="noStrike">
                <a:solidFill>
                  <a:srgbClr val="0293e0"/>
                </a:solidFill>
                <a:latin typeface="Comic Sans MS"/>
                <a:ea typeface="DejaVu Sans"/>
              </a:rPr>
              <a:t>Sciences et technologies du design et des arts appliqués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78" name="CustomShape 7"/>
          <p:cNvSpPr/>
          <p:nvPr/>
        </p:nvSpPr>
        <p:spPr>
          <a:xfrm>
            <a:off x="668880" y="3029760"/>
            <a:ext cx="7856640" cy="64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Poursuites d’études possibles dans de nombreux domaines :</a:t>
            </a:r>
            <a:endParaRPr b="0" lang="fr-FR" sz="2000" spc="-1" strike="noStrike">
              <a:latin typeface="Arial"/>
            </a:endParaRPr>
          </a:p>
        </p:txBody>
      </p:sp>
    </p:spTree>
  </p:cSld>
  <p:timing>
    <p:tnLst>
      <p:par>
        <p:cTn id="162" dur="indefinite" restart="never" nodeType="tmRoot">
          <p:childTnLst>
            <p:seq>
              <p:cTn id="16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549720" y="681480"/>
            <a:ext cx="8302320" cy="107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i="1" lang="fr-FR" sz="4400" spc="-1" strike="noStrike">
                <a:solidFill>
                  <a:srgbClr val="000000"/>
                </a:solidFill>
                <a:latin typeface="Comic Sans MS"/>
                <a:ea typeface="DejaVu Sans"/>
              </a:rPr>
              <a:t>Bac STMG</a:t>
            </a:r>
            <a:endParaRPr b="0" lang="fr-FR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FR" sz="2000" spc="-1" strike="noStrike">
                <a:solidFill>
                  <a:srgbClr val="0293e0"/>
                </a:solidFill>
                <a:latin typeface="Comic Sans MS"/>
                <a:ea typeface="DejaVu Sans"/>
              </a:rPr>
              <a:t>Sciences et Technologies du Management et de la Gestion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80" name="CustomShape 2"/>
          <p:cNvSpPr/>
          <p:nvPr/>
        </p:nvSpPr>
        <p:spPr>
          <a:xfrm>
            <a:off x="747000" y="3786120"/>
            <a:ext cx="3237480" cy="75996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eb613d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Gestion  logistique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transport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81" name="CustomShape 3"/>
          <p:cNvSpPr/>
          <p:nvPr/>
        </p:nvSpPr>
        <p:spPr>
          <a:xfrm>
            <a:off x="4571280" y="4786200"/>
            <a:ext cx="3237480" cy="75996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cc99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Administration</a:t>
            </a:r>
            <a:r>
              <a:rPr b="1" lang="fr-FR" sz="2000" spc="-1" strike="noStrike">
                <a:solidFill>
                  <a:srgbClr val="009999"/>
                </a:solidFill>
                <a:latin typeface="Tahoma"/>
                <a:ea typeface="DejaVu Sans"/>
              </a:rPr>
              <a:t> 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82" name="CustomShape 4"/>
          <p:cNvSpPr/>
          <p:nvPr/>
        </p:nvSpPr>
        <p:spPr>
          <a:xfrm>
            <a:off x="4571280" y="3857760"/>
            <a:ext cx="3237480" cy="759600"/>
          </a:xfrm>
          <a:prstGeom prst="rect">
            <a:avLst/>
          </a:prstGeom>
          <a:gradFill rotWithShape="0">
            <a:gsLst>
              <a:gs pos="0">
                <a:srgbClr val="c1eeff"/>
              </a:gs>
              <a:gs pos="100000">
                <a:srgbClr val="99ccff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Commerce</a:t>
            </a:r>
            <a:r>
              <a:rPr b="1" lang="fr-FR" sz="1200" spc="-1" strike="noStrike">
                <a:solidFill>
                  <a:srgbClr val="006b6b"/>
                </a:solidFill>
                <a:latin typeface="Tahoma"/>
                <a:ea typeface="DejaVu Sans"/>
              </a:rPr>
              <a:t> </a:t>
            </a:r>
            <a:endParaRPr b="0" lang="fr-F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200" spc="-1" strike="noStrike">
                <a:solidFill>
                  <a:srgbClr val="006b6b"/>
                </a:solidFill>
                <a:latin typeface="Tahoma"/>
                <a:ea typeface="DejaVu Sans"/>
              </a:rPr>
              <a:t>&amp; Grande distribution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483" name="CustomShape 5"/>
          <p:cNvSpPr/>
          <p:nvPr/>
        </p:nvSpPr>
        <p:spPr>
          <a:xfrm>
            <a:off x="681480" y="5786280"/>
            <a:ext cx="3237120" cy="759960"/>
          </a:xfrm>
          <a:prstGeom prst="rect">
            <a:avLst/>
          </a:prstGeom>
          <a:gradFill rotWithShape="0">
            <a:gsLst>
              <a:gs pos="0">
                <a:srgbClr val="c4ff91"/>
              </a:gs>
              <a:gs pos="100000">
                <a:srgbClr val="3deb3d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Comptabilité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84" name="CustomShape 6"/>
          <p:cNvSpPr/>
          <p:nvPr/>
        </p:nvSpPr>
        <p:spPr>
          <a:xfrm>
            <a:off x="747000" y="4786200"/>
            <a:ext cx="3237480" cy="75996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00000">
                <a:srgbClr val="ffcc99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Communication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85" name="CustomShape 7"/>
          <p:cNvSpPr/>
          <p:nvPr/>
        </p:nvSpPr>
        <p:spPr>
          <a:xfrm>
            <a:off x="4637160" y="5786280"/>
            <a:ext cx="3237480" cy="75996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rgbClr val="ff9966"/>
              </a:gs>
              <a:gs pos="100000">
                <a:srgbClr val="ccccff"/>
              </a:gs>
            </a:gsLst>
            <a:lin ang="540000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Banque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assurances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86" name="CustomShape 8"/>
          <p:cNvSpPr/>
          <p:nvPr/>
        </p:nvSpPr>
        <p:spPr>
          <a:xfrm>
            <a:off x="549360" y="1913760"/>
            <a:ext cx="8173800" cy="185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293e0"/>
                </a:solidFill>
                <a:latin typeface="Comic Sans MS"/>
                <a:ea typeface="DejaVu Sans"/>
              </a:rPr>
              <a:t>4 spécialités ( en Terminale): 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Ressources humaines et communication / Mercatique / 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Gestion et finance / Systèmes d’information de gestion.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Poursuites d’études possibles dans de nombreux domaines, dont :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b="0" lang="fr-FR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b="0" lang="fr-FR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b="0" lang="fr-FR" sz="1200" spc="-1" strike="noStrike">
              <a:latin typeface="Arial"/>
            </a:endParaRPr>
          </a:p>
        </p:txBody>
      </p:sp>
    </p:spTree>
  </p:cSld>
  <p:timing>
    <p:tnLst>
      <p:par>
        <p:cTn id="164" dur="indefinite" restart="never" nodeType="tmRoot">
          <p:childTnLst>
            <p:seq>
              <p:cTn id="16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"/>
          <p:cNvSpPr/>
          <p:nvPr/>
        </p:nvSpPr>
        <p:spPr>
          <a:xfrm>
            <a:off x="277200" y="1359360"/>
            <a:ext cx="8731800" cy="897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 algn="ctr">
              <a:lnSpc>
                <a:spcPct val="70000"/>
              </a:lnSpc>
            </a:pPr>
            <a:r>
              <a:rPr b="1" i="1" lang="fr-FR" sz="4000" spc="-1" strike="noStrike">
                <a:solidFill>
                  <a:srgbClr val="000000"/>
                </a:solidFill>
                <a:latin typeface="Comic Sans MS"/>
                <a:ea typeface="DejaVu Sans"/>
              </a:rPr>
              <a:t>BAC STL</a:t>
            </a:r>
            <a:endParaRPr b="0" lang="fr-FR" sz="4000" spc="-1" strike="noStrike">
              <a:latin typeface="Arial"/>
            </a:endParaRPr>
          </a:p>
          <a:p>
            <a:pPr algn="ctr">
              <a:lnSpc>
                <a:spcPct val="70000"/>
              </a:lnSpc>
            </a:pPr>
            <a:r>
              <a:rPr b="1" i="1" lang="fr-FR" sz="4000" spc="-1" strike="noStrike">
                <a:solidFill>
                  <a:srgbClr val="0293e0"/>
                </a:solidFill>
                <a:latin typeface="Comic Sans MS"/>
                <a:ea typeface="DejaVu Sans"/>
              </a:rPr>
              <a:t> </a:t>
            </a:r>
            <a:r>
              <a:rPr b="1" i="1" lang="fr-FR" sz="2000" spc="-1" strike="noStrike">
                <a:solidFill>
                  <a:srgbClr val="0293e0"/>
                </a:solidFill>
                <a:latin typeface="Comic Sans MS"/>
                <a:ea typeface="DejaVu Sans"/>
              </a:rPr>
              <a:t>(Sciences et Technologies de Laboratoire)</a:t>
            </a:r>
            <a:r>
              <a:rPr b="1" i="1" lang="fr-FR" sz="2000" spc="-1" strike="noStrike">
                <a:solidFill>
                  <a:srgbClr val="0293e0"/>
                </a:solidFill>
                <a:latin typeface="Comic Sans MS"/>
                <a:ea typeface="Arial"/>
              </a:rPr>
              <a:t>‏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88" name="CustomShape 2"/>
          <p:cNvSpPr/>
          <p:nvPr/>
        </p:nvSpPr>
        <p:spPr>
          <a:xfrm>
            <a:off x="1800" y="3577680"/>
            <a:ext cx="9140760" cy="71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i="1" lang="fr-FR" sz="4000" spc="-1" strike="noStrike">
                <a:solidFill>
                  <a:srgbClr val="198a8a"/>
                </a:solidFill>
                <a:latin typeface="Comic Sans MS"/>
                <a:ea typeface="DejaVu Sans"/>
              </a:rPr>
              <a:t>Pour quoi faire ?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489" name="CustomShape 3"/>
          <p:cNvSpPr/>
          <p:nvPr/>
        </p:nvSpPr>
        <p:spPr>
          <a:xfrm>
            <a:off x="539280" y="4319640"/>
            <a:ext cx="3958200" cy="89784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eb613d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Industries chimiques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90" name="CustomShape 4"/>
          <p:cNvSpPr/>
          <p:nvPr/>
        </p:nvSpPr>
        <p:spPr>
          <a:xfrm>
            <a:off x="4680000" y="5400720"/>
            <a:ext cx="3958200" cy="89784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cc99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Paramédical</a:t>
            </a:r>
            <a:r>
              <a:rPr b="1" lang="fr-FR" sz="1200" spc="-1" strike="noStrike">
                <a:solidFill>
                  <a:srgbClr val="009999"/>
                </a:solidFill>
                <a:latin typeface="Tahoma"/>
                <a:ea typeface="DejaVu Sans"/>
              </a:rPr>
              <a:t>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491" name="CustomShape 5"/>
          <p:cNvSpPr/>
          <p:nvPr/>
        </p:nvSpPr>
        <p:spPr>
          <a:xfrm>
            <a:off x="4680000" y="4319640"/>
            <a:ext cx="3958200" cy="897840"/>
          </a:xfrm>
          <a:prstGeom prst="rect">
            <a:avLst/>
          </a:prstGeom>
          <a:gradFill rotWithShape="0">
            <a:gsLst>
              <a:gs pos="0">
                <a:srgbClr val="c1eeff"/>
              </a:gs>
              <a:gs pos="100000">
                <a:srgbClr val="99ccff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Industries pharmaceutiques</a:t>
            </a:r>
            <a:r>
              <a:rPr b="1" lang="fr-FR" sz="1200" spc="-1" strike="noStrike">
                <a:solidFill>
                  <a:srgbClr val="006b6b"/>
                </a:solidFill>
                <a:latin typeface="Tahoma"/>
                <a:ea typeface="DejaVu Sans"/>
              </a:rPr>
              <a:t>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492" name="CustomShape 6"/>
          <p:cNvSpPr/>
          <p:nvPr/>
        </p:nvSpPr>
        <p:spPr>
          <a:xfrm>
            <a:off x="539280" y="5400720"/>
            <a:ext cx="3958200" cy="89784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00000">
                <a:srgbClr val="ffcc99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Industries agroalimentaires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93" name="CustomShape 7"/>
          <p:cNvSpPr/>
          <p:nvPr/>
        </p:nvSpPr>
        <p:spPr>
          <a:xfrm>
            <a:off x="539280" y="2449440"/>
            <a:ext cx="7712640" cy="1132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293e0"/>
                </a:solidFill>
                <a:latin typeface="Calibri"/>
                <a:ea typeface="DejaVu Sans"/>
              </a:rPr>
              <a:t>2 spécialités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fr-FR" sz="2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Biotechnologies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Sciences physiques et chimiques en laboratoire</a:t>
            </a:r>
            <a:endParaRPr b="0" lang="fr-FR" sz="2000" spc="-1" strike="noStrike">
              <a:latin typeface="Arial"/>
            </a:endParaRPr>
          </a:p>
        </p:txBody>
      </p:sp>
    </p:spTree>
  </p:cSld>
  <p:timing>
    <p:tnLst>
      <p:par>
        <p:cTn id="166" dur="indefinite" restart="never" nodeType="tmRoot">
          <p:childTnLst>
            <p:seq>
              <p:cTn id="16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185040" y="4057920"/>
            <a:ext cx="8683560" cy="76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5" name="CustomShape 2"/>
          <p:cNvSpPr/>
          <p:nvPr/>
        </p:nvSpPr>
        <p:spPr>
          <a:xfrm>
            <a:off x="187920" y="2797560"/>
            <a:ext cx="1436400" cy="1258200"/>
          </a:xfrm>
          <a:custGeom>
            <a:avLst/>
            <a:gdLst/>
            <a:ahLst/>
            <a:rect l="l" t="t" r="r" b="b"/>
            <a:pathLst>
              <a:path w="3998" h="3503">
                <a:moveTo>
                  <a:pt x="664" y="0"/>
                </a:moveTo>
                <a:cubicBezTo>
                  <a:pt x="332" y="0"/>
                  <a:pt x="0" y="291"/>
                  <a:pt x="0" y="582"/>
                </a:cubicBezTo>
                <a:lnTo>
                  <a:pt x="0" y="1018"/>
                </a:lnTo>
                <a:lnTo>
                  <a:pt x="0" y="1454"/>
                </a:lnTo>
                <a:lnTo>
                  <a:pt x="0" y="2047"/>
                </a:lnTo>
                <a:lnTo>
                  <a:pt x="0" y="2483"/>
                </a:lnTo>
                <a:lnTo>
                  <a:pt x="0" y="2919"/>
                </a:lnTo>
                <a:cubicBezTo>
                  <a:pt x="0" y="3210"/>
                  <a:pt x="332" y="3502"/>
                  <a:pt x="664" y="3502"/>
                </a:cubicBezTo>
                <a:lnTo>
                  <a:pt x="1162" y="3502"/>
                </a:lnTo>
                <a:lnTo>
                  <a:pt x="1659" y="3502"/>
                </a:lnTo>
                <a:lnTo>
                  <a:pt x="2337" y="3502"/>
                </a:lnTo>
                <a:lnTo>
                  <a:pt x="2834" y="3502"/>
                </a:lnTo>
                <a:lnTo>
                  <a:pt x="3332" y="3502"/>
                </a:lnTo>
                <a:cubicBezTo>
                  <a:pt x="3664" y="3502"/>
                  <a:pt x="3997" y="3210"/>
                  <a:pt x="3997" y="2919"/>
                </a:cubicBezTo>
                <a:lnTo>
                  <a:pt x="3997" y="2483"/>
                </a:lnTo>
                <a:lnTo>
                  <a:pt x="3997" y="2047"/>
                </a:lnTo>
                <a:lnTo>
                  <a:pt x="3997" y="1454"/>
                </a:lnTo>
                <a:lnTo>
                  <a:pt x="3997" y="1018"/>
                </a:lnTo>
                <a:lnTo>
                  <a:pt x="3997" y="582"/>
                </a:lnTo>
                <a:cubicBezTo>
                  <a:pt x="3997" y="291"/>
                  <a:pt x="3664" y="0"/>
                  <a:pt x="3332" y="0"/>
                </a:cubicBezTo>
                <a:lnTo>
                  <a:pt x="2834" y="0"/>
                </a:lnTo>
                <a:lnTo>
                  <a:pt x="2337" y="0"/>
                </a:lnTo>
                <a:lnTo>
                  <a:pt x="1659" y="0"/>
                </a:lnTo>
                <a:lnTo>
                  <a:pt x="1162" y="0"/>
                </a:lnTo>
                <a:lnTo>
                  <a:pt x="664" y="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CustomShape 3"/>
          <p:cNvSpPr/>
          <p:nvPr/>
        </p:nvSpPr>
        <p:spPr>
          <a:xfrm>
            <a:off x="441000" y="722520"/>
            <a:ext cx="8099640" cy="1743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 algn="ctr">
              <a:lnSpc>
                <a:spcPct val="70000"/>
              </a:lnSpc>
            </a:pPr>
            <a:r>
              <a:rPr b="1" i="1" lang="fr-FR" sz="3600" spc="-1" strike="noStrike">
                <a:solidFill>
                  <a:srgbClr val="000000"/>
                </a:solidFill>
                <a:latin typeface="Comic Sans MS"/>
                <a:ea typeface="DejaVu Sans"/>
              </a:rPr>
              <a:t>BAC ST2S</a:t>
            </a:r>
            <a:endParaRPr b="0" lang="fr-FR" sz="3600" spc="-1" strike="noStrike">
              <a:latin typeface="Arial"/>
            </a:endParaRPr>
          </a:p>
          <a:p>
            <a:pPr algn="ctr">
              <a:lnSpc>
                <a:spcPct val="70000"/>
              </a:lnSpc>
            </a:pPr>
            <a:r>
              <a:rPr b="1" i="1" lang="fr-FR" sz="3200" spc="-1" strike="noStrike">
                <a:solidFill>
                  <a:srgbClr val="0293e0"/>
                </a:solidFill>
                <a:latin typeface="Comic Sans MS"/>
                <a:ea typeface="DejaVu Sans"/>
              </a:rPr>
              <a:t> </a:t>
            </a:r>
            <a:endParaRPr b="0" lang="fr-FR" sz="3200" spc="-1" strike="noStrike">
              <a:latin typeface="Arial"/>
            </a:endParaRPr>
          </a:p>
          <a:p>
            <a:pPr algn="ctr">
              <a:lnSpc>
                <a:spcPct val="70000"/>
              </a:lnSpc>
            </a:pPr>
            <a:r>
              <a:rPr b="1" i="1" lang="fr-FR" sz="3200" spc="-1" strike="noStrike">
                <a:solidFill>
                  <a:srgbClr val="0293e0"/>
                </a:solidFill>
                <a:latin typeface="Comic Sans MS"/>
                <a:ea typeface="DejaVu Sans"/>
              </a:rPr>
              <a:t>(Sciences et Technologies de la Santé et du Social)</a:t>
            </a:r>
            <a:r>
              <a:rPr b="1" i="1" lang="fr-FR" sz="3200" spc="-1" strike="noStrike">
                <a:solidFill>
                  <a:srgbClr val="0293e0"/>
                </a:solidFill>
                <a:latin typeface="Comic Sans MS"/>
                <a:ea typeface="Arial"/>
              </a:rPr>
              <a:t>‏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497" name="CustomShape 4"/>
          <p:cNvSpPr/>
          <p:nvPr/>
        </p:nvSpPr>
        <p:spPr>
          <a:xfrm>
            <a:off x="-226080" y="2430360"/>
            <a:ext cx="9450000" cy="90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709560" indent="-250200" algn="ctr">
              <a:lnSpc>
                <a:spcPct val="117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Calibri"/>
                <a:ea typeface="DejaVu Sans"/>
              </a:rPr>
              <a:t>Pour ceux qui sont intéressés par le fonctionnement des structures sanitaires et sociales </a:t>
            </a:r>
            <a:endParaRPr b="0" lang="fr-FR" sz="2000" spc="-1" strike="noStrike">
              <a:latin typeface="Arial"/>
            </a:endParaRPr>
          </a:p>
          <a:p>
            <a:pPr marL="709560" indent="-250200" algn="ctr">
              <a:lnSpc>
                <a:spcPct val="156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Calibri"/>
                <a:ea typeface="DejaVu Sans"/>
              </a:rPr>
              <a:t>(crèches, maison de retraite…), les maladies et leur prévention, </a:t>
            </a:r>
            <a:endParaRPr b="0" lang="fr-FR" sz="2000" spc="-1" strike="noStrike">
              <a:latin typeface="Arial"/>
            </a:endParaRPr>
          </a:p>
          <a:p>
            <a:pPr marL="709560" indent="-250200" algn="ctr">
              <a:lnSpc>
                <a:spcPct val="156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Calibri"/>
                <a:ea typeface="DejaVu Sans"/>
              </a:rPr>
              <a:t>le fonctionnement du corps humain</a:t>
            </a:r>
            <a:endParaRPr b="0" lang="fr-FR" sz="2000" spc="-1" strike="noStrike">
              <a:latin typeface="Arial"/>
            </a:endParaRPr>
          </a:p>
          <a:p>
            <a:pPr marL="709560" indent="-250200" algn="ctr">
              <a:lnSpc>
                <a:spcPct val="156000"/>
              </a:lnSpc>
            </a:pPr>
            <a:endParaRPr b="0" lang="fr-FR" sz="2000" spc="-1" strike="noStrike">
              <a:latin typeface="Arial"/>
            </a:endParaRPr>
          </a:p>
          <a:p>
            <a:pPr marL="709560" indent="-250200" algn="ctr">
              <a:lnSpc>
                <a:spcPct val="156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498" name="CustomShape 5"/>
          <p:cNvSpPr/>
          <p:nvPr/>
        </p:nvSpPr>
        <p:spPr>
          <a:xfrm>
            <a:off x="89280" y="3785400"/>
            <a:ext cx="9140760" cy="71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i="1" lang="fr-FR" sz="4400" spc="-1" strike="noStrike">
                <a:solidFill>
                  <a:srgbClr val="198a8a"/>
                </a:solidFill>
                <a:latin typeface="Calibri"/>
                <a:ea typeface="DejaVu Sans"/>
              </a:rPr>
              <a:t>Pour quoi faire ?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99" name="CustomShape 6"/>
          <p:cNvSpPr/>
          <p:nvPr/>
        </p:nvSpPr>
        <p:spPr>
          <a:xfrm>
            <a:off x="816120" y="4924080"/>
            <a:ext cx="3597480" cy="53748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eb613d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Secteur paramédical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00" name="CustomShape 7"/>
          <p:cNvSpPr/>
          <p:nvPr/>
        </p:nvSpPr>
        <p:spPr>
          <a:xfrm>
            <a:off x="5013000" y="4924080"/>
            <a:ext cx="3597480" cy="537480"/>
          </a:xfrm>
          <a:prstGeom prst="rect">
            <a:avLst/>
          </a:prstGeom>
          <a:gradFill rotWithShape="0">
            <a:gsLst>
              <a:gs pos="0">
                <a:srgbClr val="aeff9e"/>
              </a:gs>
              <a:gs pos="100000">
                <a:srgbClr val="84edcf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Secteur social</a:t>
            </a:r>
            <a:r>
              <a:rPr b="1" lang="fr-FR" sz="1200" spc="-1" strike="noStrike">
                <a:solidFill>
                  <a:srgbClr val="006b6b"/>
                </a:solidFill>
                <a:latin typeface="Tahoma"/>
                <a:ea typeface="DejaVu Sans"/>
              </a:rPr>
              <a:t>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501" name="CustomShape 8"/>
          <p:cNvSpPr/>
          <p:nvPr/>
        </p:nvSpPr>
        <p:spPr>
          <a:xfrm>
            <a:off x="892440" y="5858640"/>
            <a:ext cx="3597480" cy="53784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00000">
                <a:srgbClr val="ffcc99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Secrétariat médical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02" name="CustomShape 9"/>
          <p:cNvSpPr/>
          <p:nvPr/>
        </p:nvSpPr>
        <p:spPr>
          <a:xfrm>
            <a:off x="5013000" y="5858640"/>
            <a:ext cx="3597480" cy="537840"/>
          </a:xfrm>
          <a:prstGeom prst="rect">
            <a:avLst/>
          </a:prstGeom>
          <a:gradFill rotWithShape="0">
            <a:gsLst>
              <a:gs pos="0">
                <a:srgbClr val="757575"/>
              </a:gs>
              <a:gs pos="50000">
                <a:srgbClr val="ffffff"/>
              </a:gs>
              <a:gs pos="100000">
                <a:srgbClr val="757575"/>
              </a:gs>
            </a:gsLst>
            <a:lin ang="540000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009999"/>
                </a:solidFill>
                <a:latin typeface="Tahoma"/>
                <a:ea typeface="DejaVu Sans"/>
              </a:rPr>
              <a:t>Gestion administrative…</a:t>
            </a:r>
            <a:endParaRPr b="0" lang="fr-FR" sz="2000" spc="-1" strike="noStrike">
              <a:latin typeface="Arial"/>
            </a:endParaRPr>
          </a:p>
        </p:txBody>
      </p:sp>
    </p:spTree>
  </p:cSld>
  <p:timing>
    <p:tnLst>
      <p:par>
        <p:cTn id="168" dur="indefinite" restart="never" nodeType="tmRoot">
          <p:childTnLst>
            <p:seq>
              <p:cTn id="16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178920" y="3060720"/>
            <a:ext cx="8683560" cy="76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4" name="CustomShape 2"/>
          <p:cNvSpPr/>
          <p:nvPr/>
        </p:nvSpPr>
        <p:spPr>
          <a:xfrm>
            <a:off x="181800" y="1800360"/>
            <a:ext cx="1436400" cy="1258200"/>
          </a:xfrm>
          <a:custGeom>
            <a:avLst/>
            <a:gdLst/>
            <a:ahLst/>
            <a:rect l="l" t="t" r="r" b="b"/>
            <a:pathLst>
              <a:path w="3998" h="3503">
                <a:moveTo>
                  <a:pt x="664" y="0"/>
                </a:moveTo>
                <a:cubicBezTo>
                  <a:pt x="332" y="0"/>
                  <a:pt x="0" y="291"/>
                  <a:pt x="0" y="582"/>
                </a:cubicBezTo>
                <a:lnTo>
                  <a:pt x="0" y="1018"/>
                </a:lnTo>
                <a:lnTo>
                  <a:pt x="0" y="1454"/>
                </a:lnTo>
                <a:lnTo>
                  <a:pt x="0" y="2047"/>
                </a:lnTo>
                <a:lnTo>
                  <a:pt x="0" y="2483"/>
                </a:lnTo>
                <a:lnTo>
                  <a:pt x="0" y="2919"/>
                </a:lnTo>
                <a:cubicBezTo>
                  <a:pt x="0" y="3210"/>
                  <a:pt x="332" y="3502"/>
                  <a:pt x="664" y="3502"/>
                </a:cubicBezTo>
                <a:lnTo>
                  <a:pt x="1162" y="3502"/>
                </a:lnTo>
                <a:lnTo>
                  <a:pt x="1659" y="3502"/>
                </a:lnTo>
                <a:lnTo>
                  <a:pt x="2337" y="3502"/>
                </a:lnTo>
                <a:lnTo>
                  <a:pt x="2834" y="3502"/>
                </a:lnTo>
                <a:lnTo>
                  <a:pt x="3332" y="3502"/>
                </a:lnTo>
                <a:cubicBezTo>
                  <a:pt x="3664" y="3502"/>
                  <a:pt x="3997" y="3210"/>
                  <a:pt x="3997" y="2919"/>
                </a:cubicBezTo>
                <a:lnTo>
                  <a:pt x="3997" y="2483"/>
                </a:lnTo>
                <a:lnTo>
                  <a:pt x="3997" y="2047"/>
                </a:lnTo>
                <a:lnTo>
                  <a:pt x="3997" y="1454"/>
                </a:lnTo>
                <a:lnTo>
                  <a:pt x="3997" y="1018"/>
                </a:lnTo>
                <a:lnTo>
                  <a:pt x="3997" y="582"/>
                </a:lnTo>
                <a:cubicBezTo>
                  <a:pt x="3997" y="291"/>
                  <a:pt x="3664" y="0"/>
                  <a:pt x="3332" y="0"/>
                </a:cubicBezTo>
                <a:lnTo>
                  <a:pt x="2834" y="0"/>
                </a:lnTo>
                <a:lnTo>
                  <a:pt x="2337" y="0"/>
                </a:lnTo>
                <a:lnTo>
                  <a:pt x="1659" y="0"/>
                </a:lnTo>
                <a:lnTo>
                  <a:pt x="1162" y="0"/>
                </a:lnTo>
                <a:lnTo>
                  <a:pt x="664" y="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CustomShape 3"/>
          <p:cNvSpPr/>
          <p:nvPr/>
        </p:nvSpPr>
        <p:spPr>
          <a:xfrm>
            <a:off x="178920" y="1350720"/>
            <a:ext cx="8732160" cy="89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 algn="ctr">
              <a:lnSpc>
                <a:spcPct val="70000"/>
              </a:lnSpc>
            </a:pPr>
            <a:r>
              <a:rPr b="1" i="1" lang="fr-FR" sz="4000" spc="-1" strike="noStrike">
                <a:solidFill>
                  <a:srgbClr val="000000"/>
                </a:solidFill>
                <a:latin typeface="Comic Sans MS"/>
                <a:ea typeface="DejaVu Sans"/>
              </a:rPr>
              <a:t>BAC STAV</a:t>
            </a:r>
            <a:endParaRPr b="0" lang="fr-FR" sz="4000" spc="-1" strike="noStrike">
              <a:latin typeface="Arial"/>
            </a:endParaRPr>
          </a:p>
          <a:p>
            <a:pPr algn="ctr">
              <a:lnSpc>
                <a:spcPct val="70000"/>
              </a:lnSpc>
            </a:pPr>
            <a:r>
              <a:rPr b="1" i="1" lang="fr-FR" sz="2000" spc="-1" strike="noStrike">
                <a:solidFill>
                  <a:srgbClr val="0293e0"/>
                </a:solidFill>
                <a:latin typeface="Comic Sans MS"/>
                <a:ea typeface="DejaVu Sans"/>
              </a:rPr>
              <a:t>(Sciences et Technologies de l'Agronomie et du Vivant</a:t>
            </a:r>
            <a:r>
              <a:rPr b="1" i="1" lang="fr-FR" sz="2000" spc="-1" strike="noStrike">
                <a:solidFill>
                  <a:srgbClr val="198a8a"/>
                </a:solidFill>
                <a:latin typeface="Comic Sans MS"/>
                <a:ea typeface="DejaVu Sans"/>
              </a:rPr>
              <a:t>)</a:t>
            </a:r>
            <a:r>
              <a:rPr b="1" i="1" lang="fr-FR" sz="2000" spc="-1" strike="noStrike">
                <a:solidFill>
                  <a:srgbClr val="198a8a"/>
                </a:solidFill>
                <a:latin typeface="Comic Sans MS"/>
                <a:ea typeface="Arial"/>
              </a:rPr>
              <a:t>‏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06" name="CustomShape 4"/>
          <p:cNvSpPr/>
          <p:nvPr/>
        </p:nvSpPr>
        <p:spPr>
          <a:xfrm>
            <a:off x="720720" y="4380840"/>
            <a:ext cx="3597480" cy="6580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99ff"/>
              </a:gs>
            </a:gsLst>
            <a:lin ang="270000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Agriculture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07" name="CustomShape 5"/>
          <p:cNvSpPr/>
          <p:nvPr/>
        </p:nvSpPr>
        <p:spPr>
          <a:xfrm>
            <a:off x="4858560" y="4441320"/>
            <a:ext cx="3597480" cy="537480"/>
          </a:xfrm>
          <a:prstGeom prst="rect">
            <a:avLst/>
          </a:prstGeom>
          <a:gradFill rotWithShape="0">
            <a:gsLst>
              <a:gs pos="0">
                <a:srgbClr val="aeff9e"/>
              </a:gs>
              <a:gs pos="100000">
                <a:srgbClr val="84edcf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Environnement – Ecologie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Tourisme vert, commerce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08" name="CustomShape 6"/>
          <p:cNvSpPr/>
          <p:nvPr/>
        </p:nvSpPr>
        <p:spPr>
          <a:xfrm>
            <a:off x="720720" y="5401440"/>
            <a:ext cx="3597480" cy="537480"/>
          </a:xfrm>
          <a:prstGeom prst="rect">
            <a:avLst/>
          </a:prstGeom>
          <a:gradFill rotWithShape="0">
            <a:gsLst>
              <a:gs pos="0">
                <a:srgbClr val="ff9966"/>
              </a:gs>
              <a:gs pos="100000">
                <a:srgbClr val="f6b7ff"/>
              </a:gs>
            </a:gsLst>
            <a:lin ang="180000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Agronomie – Nutrition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Industries agroalimentaires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09" name="CustomShape 7"/>
          <p:cNvSpPr/>
          <p:nvPr/>
        </p:nvSpPr>
        <p:spPr>
          <a:xfrm>
            <a:off x="4858560" y="5401440"/>
            <a:ext cx="3597480" cy="53748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6b7ff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Aménagement du territoire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10" name="CustomShape 8"/>
          <p:cNvSpPr/>
          <p:nvPr/>
        </p:nvSpPr>
        <p:spPr>
          <a:xfrm>
            <a:off x="181800" y="2250720"/>
            <a:ext cx="8816760" cy="125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709560" indent="-250200" algn="ctr">
              <a:lnSpc>
                <a:spcPct val="117000"/>
              </a:lnSpc>
            </a:pPr>
            <a:r>
              <a:rPr b="1" lang="fr-FR" sz="1800" spc="-1" strike="noStrike">
                <a:solidFill>
                  <a:srgbClr val="0293e0"/>
                </a:solidFill>
                <a:latin typeface="Comic Sans MS"/>
                <a:ea typeface="DejaVu Sans"/>
              </a:rPr>
              <a:t>Pour ceux pour ceux qui sont attirés par l’agriculture, la question alimentaire </a:t>
            </a:r>
            <a:endParaRPr b="0" lang="fr-FR" sz="1800" spc="-1" strike="noStrike">
              <a:latin typeface="Arial"/>
            </a:endParaRPr>
          </a:p>
          <a:p>
            <a:pPr marL="709560" indent="-250200" algn="ctr">
              <a:lnSpc>
                <a:spcPct val="156000"/>
              </a:lnSpc>
            </a:pPr>
            <a:r>
              <a:rPr b="1" lang="fr-FR" sz="1800" spc="-1" strike="noStrike">
                <a:solidFill>
                  <a:srgbClr val="0293e0"/>
                </a:solidFill>
                <a:latin typeface="Comic Sans MS"/>
                <a:ea typeface="DejaVu Sans"/>
              </a:rPr>
              <a:t>(nutrition, alimentation, qualité et sécurité des aliments), </a:t>
            </a:r>
            <a:endParaRPr b="0" lang="fr-FR" sz="1800" spc="-1" strike="noStrike">
              <a:latin typeface="Arial"/>
            </a:endParaRPr>
          </a:p>
          <a:p>
            <a:pPr marL="709560" indent="-250200" algn="ctr">
              <a:lnSpc>
                <a:spcPct val="156000"/>
              </a:lnSpc>
            </a:pPr>
            <a:r>
              <a:rPr b="1" lang="fr-FR" sz="1800" spc="-1" strike="noStrike">
                <a:solidFill>
                  <a:srgbClr val="0293e0"/>
                </a:solidFill>
                <a:latin typeface="Comic Sans MS"/>
                <a:ea typeface="DejaVu Sans"/>
              </a:rPr>
              <a:t>la gestion du vivant et des ressources (développement durable)…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11" name="CustomShape 9"/>
          <p:cNvSpPr/>
          <p:nvPr/>
        </p:nvSpPr>
        <p:spPr>
          <a:xfrm>
            <a:off x="178920" y="3465000"/>
            <a:ext cx="9140760" cy="71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i="1" lang="fr-FR" sz="4000" spc="-1" strike="noStrike">
                <a:solidFill>
                  <a:srgbClr val="198a8a"/>
                </a:solidFill>
                <a:latin typeface="Comic Sans MS"/>
                <a:ea typeface="DejaVu Sans"/>
              </a:rPr>
              <a:t>Pour quoi faire ?</a:t>
            </a:r>
            <a:endParaRPr b="0" lang="fr-FR" sz="4000" spc="-1" strike="noStrike">
              <a:latin typeface="Arial"/>
            </a:endParaRPr>
          </a:p>
        </p:txBody>
      </p:sp>
    </p:spTree>
  </p:cSld>
  <p:timing>
    <p:tnLst>
      <p:par>
        <p:cTn id="170" dur="indefinite" restart="never" nodeType="tmRoot">
          <p:childTnLst>
            <p:seq>
              <p:cTn id="17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181800" y="3241440"/>
            <a:ext cx="8683560" cy="76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CustomShape 2"/>
          <p:cNvSpPr/>
          <p:nvPr/>
        </p:nvSpPr>
        <p:spPr>
          <a:xfrm>
            <a:off x="2878200" y="4714200"/>
            <a:ext cx="6028560" cy="537480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round/>
          </a:ln>
          <a:effectLst>
            <a:outerShdw dir="2700000" dist="101823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ff0000"/>
                </a:solidFill>
                <a:latin typeface="Tahoma"/>
                <a:ea typeface="DejaVu Sans"/>
              </a:rPr>
              <a:t>Attention: dossier au 2ème trimestre de l’année scolaire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514" name="CustomShape 3"/>
          <p:cNvSpPr/>
          <p:nvPr/>
        </p:nvSpPr>
        <p:spPr>
          <a:xfrm>
            <a:off x="360360" y="3330000"/>
            <a:ext cx="4136760" cy="107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 </a:t>
            </a:r>
            <a:r>
              <a:rPr b="1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Economie générale</a:t>
            </a:r>
            <a:endParaRPr b="0" lang="fr-FR" sz="16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 </a:t>
            </a:r>
            <a:r>
              <a:rPr b="1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Sciences appliquées</a:t>
            </a:r>
            <a:endParaRPr b="0" lang="fr-FR" sz="16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 </a:t>
            </a:r>
            <a:r>
              <a:rPr b="1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Techniques d'accueil et d'hébergement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515" name="CustomShape 4"/>
          <p:cNvSpPr/>
          <p:nvPr/>
        </p:nvSpPr>
        <p:spPr>
          <a:xfrm>
            <a:off x="184680" y="1981080"/>
            <a:ext cx="1436400" cy="1258200"/>
          </a:xfrm>
          <a:custGeom>
            <a:avLst/>
            <a:gdLst/>
            <a:ahLst/>
            <a:rect l="l" t="t" r="r" b="b"/>
            <a:pathLst>
              <a:path w="3998" h="3503">
                <a:moveTo>
                  <a:pt x="664" y="0"/>
                </a:moveTo>
                <a:cubicBezTo>
                  <a:pt x="332" y="0"/>
                  <a:pt x="0" y="291"/>
                  <a:pt x="0" y="582"/>
                </a:cubicBezTo>
                <a:lnTo>
                  <a:pt x="0" y="1018"/>
                </a:lnTo>
                <a:lnTo>
                  <a:pt x="0" y="1454"/>
                </a:lnTo>
                <a:lnTo>
                  <a:pt x="0" y="2047"/>
                </a:lnTo>
                <a:lnTo>
                  <a:pt x="0" y="2483"/>
                </a:lnTo>
                <a:lnTo>
                  <a:pt x="0" y="2919"/>
                </a:lnTo>
                <a:cubicBezTo>
                  <a:pt x="0" y="3210"/>
                  <a:pt x="332" y="3502"/>
                  <a:pt x="664" y="3502"/>
                </a:cubicBezTo>
                <a:lnTo>
                  <a:pt x="1162" y="3502"/>
                </a:lnTo>
                <a:lnTo>
                  <a:pt x="1659" y="3502"/>
                </a:lnTo>
                <a:lnTo>
                  <a:pt x="2337" y="3502"/>
                </a:lnTo>
                <a:lnTo>
                  <a:pt x="2834" y="3502"/>
                </a:lnTo>
                <a:lnTo>
                  <a:pt x="3332" y="3502"/>
                </a:lnTo>
                <a:cubicBezTo>
                  <a:pt x="3664" y="3502"/>
                  <a:pt x="3997" y="3210"/>
                  <a:pt x="3997" y="2919"/>
                </a:cubicBezTo>
                <a:lnTo>
                  <a:pt x="3997" y="2483"/>
                </a:lnTo>
                <a:lnTo>
                  <a:pt x="3997" y="2047"/>
                </a:lnTo>
                <a:lnTo>
                  <a:pt x="3997" y="1454"/>
                </a:lnTo>
                <a:lnTo>
                  <a:pt x="3997" y="1018"/>
                </a:lnTo>
                <a:lnTo>
                  <a:pt x="3997" y="582"/>
                </a:lnTo>
                <a:cubicBezTo>
                  <a:pt x="3997" y="291"/>
                  <a:pt x="3664" y="0"/>
                  <a:pt x="3332" y="0"/>
                </a:cubicBezTo>
                <a:lnTo>
                  <a:pt x="2834" y="0"/>
                </a:lnTo>
                <a:lnTo>
                  <a:pt x="2337" y="0"/>
                </a:lnTo>
                <a:lnTo>
                  <a:pt x="1659" y="0"/>
                </a:lnTo>
                <a:lnTo>
                  <a:pt x="1162" y="0"/>
                </a:lnTo>
                <a:lnTo>
                  <a:pt x="664" y="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CustomShape 5"/>
          <p:cNvSpPr/>
          <p:nvPr/>
        </p:nvSpPr>
        <p:spPr>
          <a:xfrm>
            <a:off x="331200" y="4516920"/>
            <a:ext cx="2516400" cy="898200"/>
          </a:xfrm>
          <a:custGeom>
            <a:avLst/>
            <a:gdLst/>
            <a:ahLst/>
            <a:rect l="l" t="t" r="r" b="b"/>
            <a:pathLst>
              <a:path w="8002" h="2503">
                <a:moveTo>
                  <a:pt x="0" y="0"/>
                </a:moveTo>
                <a:lnTo>
                  <a:pt x="5859" y="0"/>
                </a:lnTo>
                <a:lnTo>
                  <a:pt x="5859" y="1188"/>
                </a:lnTo>
                <a:lnTo>
                  <a:pt x="6532" y="1188"/>
                </a:lnTo>
                <a:lnTo>
                  <a:pt x="6532" y="964"/>
                </a:lnTo>
                <a:lnTo>
                  <a:pt x="8001" y="1251"/>
                </a:lnTo>
                <a:lnTo>
                  <a:pt x="6532" y="1537"/>
                </a:lnTo>
                <a:lnTo>
                  <a:pt x="6532" y="1313"/>
                </a:lnTo>
                <a:lnTo>
                  <a:pt x="5859" y="1313"/>
                </a:lnTo>
                <a:lnTo>
                  <a:pt x="5859" y="2502"/>
                </a:lnTo>
                <a:lnTo>
                  <a:pt x="0" y="250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f9966"/>
              </a:gs>
              <a:gs pos="100000">
                <a:srgbClr val="f6b7ff"/>
              </a:gs>
            </a:gsLst>
            <a:lin ang="18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50000"/>
              </a:lnSpc>
            </a:pPr>
            <a:r>
              <a:rPr b="1" lang="fr-FR" sz="2400" spc="-1" strike="noStrike">
                <a:solidFill>
                  <a:srgbClr val="198a8a"/>
                </a:solidFill>
                <a:latin typeface="Tahoma"/>
                <a:ea typeface="DejaVu Sans"/>
              </a:rPr>
              <a:t>Admission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50000"/>
              </a:lnSpc>
            </a:pPr>
            <a:r>
              <a:rPr b="1" lang="fr-FR" sz="2400" spc="-1" strike="noStrike">
                <a:solidFill>
                  <a:srgbClr val="198a8a"/>
                </a:solidFill>
                <a:latin typeface="Tahoma"/>
                <a:ea typeface="DejaVu Sans"/>
              </a:rPr>
              <a:t> 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50000"/>
              </a:lnSpc>
            </a:pPr>
            <a:r>
              <a:rPr b="1" lang="fr-FR" sz="2400" spc="-1" strike="noStrike">
                <a:solidFill>
                  <a:srgbClr val="198a8a"/>
                </a:solidFill>
                <a:latin typeface="Tahoma"/>
                <a:ea typeface="DejaVu Sans"/>
              </a:rPr>
              <a:t>spécifique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517" name="CustomShape 6"/>
          <p:cNvSpPr/>
          <p:nvPr/>
        </p:nvSpPr>
        <p:spPr>
          <a:xfrm>
            <a:off x="360360" y="732600"/>
            <a:ext cx="8815320" cy="89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 algn="ctr">
              <a:lnSpc>
                <a:spcPct val="70000"/>
              </a:lnSpc>
            </a:pPr>
            <a:r>
              <a:rPr b="1" i="1" lang="fr-FR" sz="3600" spc="-1" strike="noStrike">
                <a:solidFill>
                  <a:srgbClr val="000000"/>
                </a:solidFill>
                <a:latin typeface="Comic Sans MS"/>
                <a:ea typeface="DejaVu Sans"/>
              </a:rPr>
              <a:t>BAC Technologique STHR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518" name="CustomShape 7"/>
          <p:cNvSpPr/>
          <p:nvPr/>
        </p:nvSpPr>
        <p:spPr>
          <a:xfrm>
            <a:off x="538920" y="6119640"/>
            <a:ext cx="2337840" cy="537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99ff"/>
              </a:gs>
            </a:gsLst>
            <a:lin ang="270000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Accueil,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hébergement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19" name="CustomShape 8"/>
          <p:cNvSpPr/>
          <p:nvPr/>
        </p:nvSpPr>
        <p:spPr>
          <a:xfrm>
            <a:off x="6300360" y="6119640"/>
            <a:ext cx="2337840" cy="537840"/>
          </a:xfrm>
          <a:prstGeom prst="rect">
            <a:avLst/>
          </a:prstGeom>
          <a:gradFill rotWithShape="0">
            <a:gsLst>
              <a:gs pos="0">
                <a:srgbClr val="aeff9e"/>
              </a:gs>
              <a:gs pos="100000">
                <a:srgbClr val="84edcf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Hôtellerie,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Gestion hôtelière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20" name="CustomShape 9"/>
          <p:cNvSpPr/>
          <p:nvPr/>
        </p:nvSpPr>
        <p:spPr>
          <a:xfrm>
            <a:off x="3239280" y="6119640"/>
            <a:ext cx="2698200" cy="537840"/>
          </a:xfrm>
          <a:prstGeom prst="rect">
            <a:avLst/>
          </a:prstGeom>
          <a:gradFill rotWithShape="0">
            <a:gsLst>
              <a:gs pos="0">
                <a:srgbClr val="e6ff00"/>
              </a:gs>
              <a:gs pos="100000">
                <a:srgbClr val="ffcc99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Restauration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tourisme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21" name="CustomShape 10"/>
          <p:cNvSpPr/>
          <p:nvPr/>
        </p:nvSpPr>
        <p:spPr>
          <a:xfrm>
            <a:off x="-360" y="5253120"/>
            <a:ext cx="9140760" cy="53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i="1" lang="fr-FR" sz="4000" spc="-1" strike="noStrike">
                <a:solidFill>
                  <a:srgbClr val="198a8a"/>
                </a:solidFill>
                <a:latin typeface="Comic Sans MS"/>
                <a:ea typeface="DejaVu Sans"/>
              </a:rPr>
              <a:t>Pour quoi faire ?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522" name="CustomShape 11"/>
          <p:cNvSpPr/>
          <p:nvPr/>
        </p:nvSpPr>
        <p:spPr>
          <a:xfrm>
            <a:off x="360360" y="1475280"/>
            <a:ext cx="8715600" cy="897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709560" indent="-250200" algn="ctr">
              <a:lnSpc>
                <a:spcPct val="117000"/>
              </a:lnSpc>
            </a:pPr>
            <a:r>
              <a:rPr b="1" lang="fr-FR" sz="2000" spc="-1" strike="noStrike">
                <a:solidFill>
                  <a:srgbClr val="0293e0"/>
                </a:solidFill>
                <a:latin typeface="Comic Sans MS"/>
                <a:ea typeface="DejaVu Sans"/>
              </a:rPr>
              <a:t>Pour ceux qui sont</a:t>
            </a:r>
            <a:r>
              <a:rPr b="1" lang="fr-FR" sz="1100" spc="-1" strike="noStrike">
                <a:solidFill>
                  <a:srgbClr val="0293e0"/>
                </a:solidFill>
                <a:latin typeface="Comic Sans MS"/>
                <a:ea typeface="DejaVu Sans"/>
              </a:rPr>
              <a:t> </a:t>
            </a:r>
            <a:r>
              <a:rPr b="1" lang="fr-FR" sz="2000" spc="-1" strike="noStrike">
                <a:solidFill>
                  <a:srgbClr val="0293e0"/>
                </a:solidFill>
                <a:latin typeface="Comic Sans MS"/>
                <a:ea typeface="DejaVu Sans"/>
              </a:rPr>
              <a:t>attirés par les professions de la restauration,</a:t>
            </a:r>
            <a:endParaRPr b="0" lang="fr-FR" sz="2000" spc="-1" strike="noStrike">
              <a:latin typeface="Arial"/>
            </a:endParaRPr>
          </a:p>
          <a:p>
            <a:pPr marL="709560" indent="-250200" algn="ctr">
              <a:lnSpc>
                <a:spcPct val="156000"/>
              </a:lnSpc>
            </a:pPr>
            <a:r>
              <a:rPr b="1" lang="fr-FR" sz="2000" spc="-1" strike="noStrike">
                <a:solidFill>
                  <a:srgbClr val="0293e0"/>
                </a:solidFill>
                <a:latin typeface="Comic Sans MS"/>
                <a:ea typeface="DejaVu Sans"/>
              </a:rPr>
              <a:t> </a:t>
            </a:r>
            <a:r>
              <a:rPr b="1" lang="fr-FR" sz="2000" spc="-1" strike="noStrike">
                <a:solidFill>
                  <a:srgbClr val="0293e0"/>
                </a:solidFill>
                <a:latin typeface="Comic Sans MS"/>
                <a:ea typeface="DejaVu Sans"/>
              </a:rPr>
              <a:t>de l’accueil et de l’hébergement…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23" name="CustomShape 12"/>
          <p:cNvSpPr/>
          <p:nvPr/>
        </p:nvSpPr>
        <p:spPr>
          <a:xfrm>
            <a:off x="334080" y="2374560"/>
            <a:ext cx="8504640" cy="366120"/>
          </a:xfrm>
          <a:prstGeom prst="rect">
            <a:avLst/>
          </a:prstGeom>
          <a:gradFill rotWithShape="0">
            <a:gsLst>
              <a:gs pos="0">
                <a:srgbClr val="006b6b"/>
              </a:gs>
              <a:gs pos="100000">
                <a:srgbClr val="23b8dc"/>
              </a:gs>
            </a:gsLst>
            <a:lin ang="3600000"/>
          </a:gradFill>
          <a:ln>
            <a:noFill/>
          </a:ln>
          <a:effectLst>
            <a:outerShdw dir="2700000" dist="101823">
              <a:srgbClr val="333333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Trebuchet MS"/>
                <a:ea typeface="DejaVu Sans"/>
              </a:rPr>
              <a:t>Ce bac se prépare en 3 ans après la 3e en intégrant une 2</a:t>
            </a:r>
            <a:r>
              <a:rPr b="1" lang="fr-FR" sz="1800" spc="-1" strike="noStrike" baseline="30000">
                <a:solidFill>
                  <a:srgbClr val="ffffff"/>
                </a:solidFill>
                <a:latin typeface="Trebuchet MS"/>
                <a:ea typeface="DejaVu Sans"/>
              </a:rPr>
              <a:t>nde</a:t>
            </a:r>
            <a:r>
              <a:rPr b="1" lang="fr-FR" sz="1800" spc="-1" strike="noStrike">
                <a:solidFill>
                  <a:srgbClr val="ffffff"/>
                </a:solidFill>
                <a:latin typeface="Trebuchet MS"/>
                <a:ea typeface="DejaVu Sans"/>
              </a:rPr>
              <a:t> spécifique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24" name="CustomShape 13"/>
          <p:cNvSpPr/>
          <p:nvPr/>
        </p:nvSpPr>
        <p:spPr>
          <a:xfrm>
            <a:off x="4697640" y="3420360"/>
            <a:ext cx="4315680" cy="89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 </a:t>
            </a:r>
            <a:r>
              <a:rPr b="1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Services et commercialisation</a:t>
            </a:r>
            <a:endParaRPr b="0" lang="fr-FR" sz="16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 </a:t>
            </a:r>
            <a:r>
              <a:rPr b="1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2 Langues vivantes (anglais obligatoire)</a:t>
            </a:r>
            <a:r>
              <a:rPr b="1" lang="fr-FR" sz="1600" spc="-1" strike="noStrike">
                <a:solidFill>
                  <a:srgbClr val="006b6b"/>
                </a:solidFill>
                <a:latin typeface="Tahoma"/>
                <a:ea typeface="Arial"/>
              </a:rPr>
              <a:t>‏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525" name="CustomShape 14"/>
          <p:cNvSpPr/>
          <p:nvPr/>
        </p:nvSpPr>
        <p:spPr>
          <a:xfrm>
            <a:off x="2814120" y="2805840"/>
            <a:ext cx="3419280" cy="3582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6b7ff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55000"/>
              </a:lnSpc>
            </a:pPr>
            <a:r>
              <a:rPr b="1" lang="fr-FR" sz="2400" spc="-1" strike="noStrike">
                <a:solidFill>
                  <a:srgbClr val="006b6b"/>
                </a:solidFill>
                <a:latin typeface="Comic Sans MS"/>
                <a:ea typeface="DejaVu Sans"/>
              </a:rPr>
              <a:t>Au programme</a:t>
            </a:r>
            <a:endParaRPr b="0" lang="fr-FR" sz="2400" spc="-1" strike="noStrike">
              <a:latin typeface="Arial"/>
            </a:endParaRPr>
          </a:p>
        </p:txBody>
      </p:sp>
    </p:spTree>
  </p:cSld>
  <p:timing>
    <p:tnLst>
      <p:par>
        <p:cTn id="172" dur="indefinite" restart="never" nodeType="tmRoot">
          <p:childTnLst>
            <p:seq>
              <p:cTn id="17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1"/>
          <p:cNvSpPr/>
          <p:nvPr/>
        </p:nvSpPr>
        <p:spPr>
          <a:xfrm>
            <a:off x="178920" y="3060720"/>
            <a:ext cx="8683560" cy="76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CustomShape 2"/>
          <p:cNvSpPr/>
          <p:nvPr/>
        </p:nvSpPr>
        <p:spPr>
          <a:xfrm>
            <a:off x="181800" y="1800360"/>
            <a:ext cx="1436400" cy="1258200"/>
          </a:xfrm>
          <a:custGeom>
            <a:avLst/>
            <a:gdLst/>
            <a:ahLst/>
            <a:rect l="l" t="t" r="r" b="b"/>
            <a:pathLst>
              <a:path w="3998" h="3503">
                <a:moveTo>
                  <a:pt x="664" y="0"/>
                </a:moveTo>
                <a:cubicBezTo>
                  <a:pt x="332" y="0"/>
                  <a:pt x="0" y="291"/>
                  <a:pt x="0" y="582"/>
                </a:cubicBezTo>
                <a:lnTo>
                  <a:pt x="0" y="1018"/>
                </a:lnTo>
                <a:lnTo>
                  <a:pt x="0" y="1454"/>
                </a:lnTo>
                <a:lnTo>
                  <a:pt x="0" y="2047"/>
                </a:lnTo>
                <a:lnTo>
                  <a:pt x="0" y="2483"/>
                </a:lnTo>
                <a:lnTo>
                  <a:pt x="0" y="2919"/>
                </a:lnTo>
                <a:cubicBezTo>
                  <a:pt x="0" y="3210"/>
                  <a:pt x="332" y="3502"/>
                  <a:pt x="664" y="3502"/>
                </a:cubicBezTo>
                <a:lnTo>
                  <a:pt x="1162" y="3502"/>
                </a:lnTo>
                <a:lnTo>
                  <a:pt x="1659" y="3502"/>
                </a:lnTo>
                <a:lnTo>
                  <a:pt x="2337" y="3502"/>
                </a:lnTo>
                <a:lnTo>
                  <a:pt x="2834" y="3502"/>
                </a:lnTo>
                <a:lnTo>
                  <a:pt x="3332" y="3502"/>
                </a:lnTo>
                <a:cubicBezTo>
                  <a:pt x="3664" y="3502"/>
                  <a:pt x="3997" y="3210"/>
                  <a:pt x="3997" y="2919"/>
                </a:cubicBezTo>
                <a:lnTo>
                  <a:pt x="3997" y="2483"/>
                </a:lnTo>
                <a:lnTo>
                  <a:pt x="3997" y="2047"/>
                </a:lnTo>
                <a:lnTo>
                  <a:pt x="3997" y="1454"/>
                </a:lnTo>
                <a:lnTo>
                  <a:pt x="3997" y="1018"/>
                </a:lnTo>
                <a:lnTo>
                  <a:pt x="3997" y="582"/>
                </a:lnTo>
                <a:cubicBezTo>
                  <a:pt x="3997" y="291"/>
                  <a:pt x="3664" y="0"/>
                  <a:pt x="3332" y="0"/>
                </a:cubicBezTo>
                <a:lnTo>
                  <a:pt x="2834" y="0"/>
                </a:lnTo>
                <a:lnTo>
                  <a:pt x="2337" y="0"/>
                </a:lnTo>
                <a:lnTo>
                  <a:pt x="1659" y="0"/>
                </a:lnTo>
                <a:lnTo>
                  <a:pt x="1162" y="0"/>
                </a:lnTo>
                <a:lnTo>
                  <a:pt x="664" y="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CustomShape 3"/>
          <p:cNvSpPr/>
          <p:nvPr/>
        </p:nvSpPr>
        <p:spPr>
          <a:xfrm>
            <a:off x="4319280" y="5400720"/>
            <a:ext cx="2337840" cy="53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4ff91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Enseignement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29" name="CustomShape 4"/>
          <p:cNvSpPr/>
          <p:nvPr/>
        </p:nvSpPr>
        <p:spPr>
          <a:xfrm>
            <a:off x="6839640" y="5400720"/>
            <a:ext cx="2158920" cy="537480"/>
          </a:xfrm>
          <a:prstGeom prst="rect">
            <a:avLst/>
          </a:prstGeom>
          <a:gradFill rotWithShape="0">
            <a:gsLst>
              <a:gs pos="0">
                <a:srgbClr val="aeff9e"/>
              </a:gs>
              <a:gs pos="100000">
                <a:srgbClr val="84edcf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Danseur(euse),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Compositeur..;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30" name="CustomShape 5"/>
          <p:cNvSpPr/>
          <p:nvPr/>
        </p:nvSpPr>
        <p:spPr>
          <a:xfrm>
            <a:off x="6839640" y="6119640"/>
            <a:ext cx="2158920" cy="537840"/>
          </a:xfrm>
          <a:prstGeom prst="rect">
            <a:avLst/>
          </a:prstGeom>
          <a:gradFill rotWithShape="0">
            <a:gsLst>
              <a:gs pos="0">
                <a:srgbClr val="e6ff00"/>
              </a:gs>
              <a:gs pos="100000">
                <a:srgbClr val="ffcc99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Gestion de 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spectacles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31" name="CustomShape 6"/>
          <p:cNvSpPr/>
          <p:nvPr/>
        </p:nvSpPr>
        <p:spPr>
          <a:xfrm>
            <a:off x="311760" y="1440000"/>
            <a:ext cx="8505000" cy="366120"/>
          </a:xfrm>
          <a:prstGeom prst="rect">
            <a:avLst/>
          </a:prstGeom>
          <a:gradFill rotWithShape="0">
            <a:gsLst>
              <a:gs pos="0">
                <a:srgbClr val="006b6b"/>
              </a:gs>
              <a:gs pos="100000">
                <a:srgbClr val="23b8dc"/>
              </a:gs>
            </a:gsLst>
            <a:lin ang="3600000"/>
          </a:gradFill>
          <a:ln>
            <a:noFill/>
          </a:ln>
          <a:effectLst>
            <a:outerShdw dir="2700000" dist="101823">
              <a:srgbClr val="333333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Trebuchet MS"/>
                <a:ea typeface="DejaVu Sans"/>
              </a:rPr>
              <a:t>Ce bac se prépare en 3 ans après la 3e en intégrant une 2</a:t>
            </a:r>
            <a:r>
              <a:rPr b="1" lang="fr-FR" sz="1800" spc="-1" strike="noStrike" baseline="30000">
                <a:solidFill>
                  <a:srgbClr val="ffffff"/>
                </a:solidFill>
                <a:latin typeface="Trebuchet MS"/>
                <a:ea typeface="DejaVu Sans"/>
              </a:rPr>
              <a:t>nde</a:t>
            </a:r>
            <a:r>
              <a:rPr b="1" lang="fr-FR" sz="1800" spc="-1" strike="noStrike">
                <a:solidFill>
                  <a:srgbClr val="ffffff"/>
                </a:solidFill>
                <a:latin typeface="Trebuchet MS"/>
                <a:ea typeface="DejaVu Sans"/>
              </a:rPr>
              <a:t> spécifique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32" name="CustomShape 7"/>
          <p:cNvSpPr/>
          <p:nvPr/>
        </p:nvSpPr>
        <p:spPr>
          <a:xfrm>
            <a:off x="360360" y="2879640"/>
            <a:ext cx="8456400" cy="89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lvl="1" marL="457200" indent="-21420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fr-FR" sz="1200" spc="-1" strike="noStrike">
                <a:solidFill>
                  <a:srgbClr val="006b6b"/>
                </a:solidFill>
                <a:latin typeface="Calibri"/>
                <a:ea typeface="DejaVu Sans"/>
              </a:rPr>
              <a:t> </a:t>
            </a:r>
            <a:r>
              <a:rPr b="1" lang="fr-FR" sz="1800" spc="-1" strike="noStrike">
                <a:solidFill>
                  <a:srgbClr val="0293e0"/>
                </a:solidFill>
                <a:latin typeface="Comic Sans MS"/>
                <a:ea typeface="DejaVu Sans"/>
              </a:rPr>
              <a:t>Pour les concours organisés par les compagnies de danse.</a:t>
            </a:r>
            <a:endParaRPr b="0" lang="fr-FR" sz="1800" spc="-1" strike="noStrike">
              <a:latin typeface="Arial"/>
            </a:endParaRPr>
          </a:p>
          <a:p>
            <a:pPr lvl="1" marL="457200" indent="-21420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293e0"/>
                </a:solidFill>
                <a:latin typeface="Comic Sans MS"/>
                <a:ea typeface="DejaVu Sans"/>
              </a:rPr>
              <a:t> </a:t>
            </a:r>
            <a:r>
              <a:rPr b="1" lang="fr-FR" sz="1800" spc="-1" strike="noStrike">
                <a:solidFill>
                  <a:srgbClr val="0293e0"/>
                </a:solidFill>
                <a:latin typeface="Comic Sans MS"/>
                <a:ea typeface="DejaVu Sans"/>
              </a:rPr>
              <a:t>Poursuite d’études : Conservatoire ou Université.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33" name="CustomShape 8"/>
          <p:cNvSpPr/>
          <p:nvPr/>
        </p:nvSpPr>
        <p:spPr>
          <a:xfrm>
            <a:off x="178560" y="360360"/>
            <a:ext cx="8816760" cy="897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 algn="ctr">
              <a:lnSpc>
                <a:spcPct val="70000"/>
              </a:lnSpc>
            </a:pPr>
            <a:r>
              <a:rPr b="1" i="1" lang="fr-FR" sz="4000" spc="-1" strike="noStrike">
                <a:solidFill>
                  <a:srgbClr val="000000"/>
                </a:solidFill>
                <a:latin typeface="Comic Sans MS"/>
                <a:ea typeface="DejaVu Sans"/>
              </a:rPr>
              <a:t>BAC Techniques du théâtre, de la musique et de la danse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534" name="CustomShape 9"/>
          <p:cNvSpPr/>
          <p:nvPr/>
        </p:nvSpPr>
        <p:spPr>
          <a:xfrm>
            <a:off x="178560" y="5400720"/>
            <a:ext cx="1620000" cy="125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i="1" lang="fr-FR" sz="2600" spc="-1" strike="noStrike">
                <a:solidFill>
                  <a:srgbClr val="198a8a"/>
                </a:solidFill>
                <a:latin typeface="Calibri"/>
                <a:ea typeface="DejaVu Sans"/>
              </a:rPr>
              <a:t>Pour quoi faire ?</a:t>
            </a:r>
            <a:endParaRPr b="0" lang="fr-FR" sz="2600" spc="-1" strike="noStrike">
              <a:latin typeface="Arial"/>
            </a:endParaRPr>
          </a:p>
        </p:txBody>
      </p:sp>
      <p:sp>
        <p:nvSpPr>
          <p:cNvPr id="535" name="CustomShape 10"/>
          <p:cNvSpPr/>
          <p:nvPr/>
        </p:nvSpPr>
        <p:spPr>
          <a:xfrm>
            <a:off x="6848640" y="4100400"/>
            <a:ext cx="1277280" cy="396720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round/>
          </a:ln>
          <a:effectLst>
            <a:outerShdw dir="2700000" dist="50402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ff0000"/>
                </a:solidFill>
                <a:latin typeface="Trebuchet MS"/>
                <a:ea typeface="DejaVu Sans"/>
              </a:rPr>
              <a:t>Sélection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36" name="CustomShape 11"/>
          <p:cNvSpPr/>
          <p:nvPr/>
        </p:nvSpPr>
        <p:spPr>
          <a:xfrm>
            <a:off x="360360" y="4876920"/>
            <a:ext cx="8638200" cy="33516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100000">
                <a:srgbClr val="ffebfa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Trebuchet MS"/>
                <a:ea typeface="DejaVu Sans"/>
              </a:rPr>
              <a:t>Il faut avoir un bon niveau scolaire et avoir suivi plusieurs années de conservatoire.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537" name="CustomShape 12"/>
          <p:cNvSpPr/>
          <p:nvPr/>
        </p:nvSpPr>
        <p:spPr>
          <a:xfrm>
            <a:off x="360360" y="1979640"/>
            <a:ext cx="3776400" cy="89784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00000">
                <a:srgbClr val="ffcc99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Enseignement général (env. 15h)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500" spc="-1" strike="noStrike">
                <a:solidFill>
                  <a:srgbClr val="006b6b"/>
                </a:solidFill>
                <a:latin typeface="Tahoma"/>
                <a:ea typeface="DejaVu Sans"/>
              </a:rPr>
              <a:t> </a:t>
            </a:r>
            <a:endParaRPr b="0" lang="fr-FR" sz="500" spc="-1" strike="noStrike">
              <a:latin typeface="Arial"/>
            </a:endParaRPr>
          </a:p>
          <a:p>
            <a:pPr marL="216000" indent="-21420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 </a:t>
            </a:r>
            <a:r>
              <a:rPr b="0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Français, philo, langue vivantes</a:t>
            </a:r>
            <a:endParaRPr b="0" lang="fr-FR" sz="1600" spc="-1" strike="noStrike">
              <a:latin typeface="Arial"/>
            </a:endParaRPr>
          </a:p>
          <a:p>
            <a:pPr marL="216000" indent="-21420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 </a:t>
            </a:r>
            <a:r>
              <a:rPr b="0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Maths, Physique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538" name="CustomShape 13"/>
          <p:cNvSpPr/>
          <p:nvPr/>
        </p:nvSpPr>
        <p:spPr>
          <a:xfrm>
            <a:off x="4319280" y="1979640"/>
            <a:ext cx="4497480" cy="89784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ccccff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Enseignement musique ou danse (env. 10h)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500" spc="-1" strike="noStrike">
                <a:solidFill>
                  <a:srgbClr val="006b6b"/>
                </a:solidFill>
                <a:latin typeface="Tahoma"/>
                <a:ea typeface="DejaVu Sans"/>
              </a:rPr>
              <a:t> </a:t>
            </a:r>
            <a:endParaRPr b="0" lang="fr-FR" sz="500" spc="-1" strike="noStrike">
              <a:latin typeface="Arial"/>
            </a:endParaRPr>
          </a:p>
          <a:p>
            <a:pPr marL="216000" indent="-21420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 </a:t>
            </a:r>
            <a:r>
              <a:rPr b="0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Assuré par le conservatoire de la région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 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539" name="CustomShape 14"/>
          <p:cNvSpPr/>
          <p:nvPr/>
        </p:nvSpPr>
        <p:spPr>
          <a:xfrm>
            <a:off x="360360" y="3919680"/>
            <a:ext cx="5788080" cy="70164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cc99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006b6b"/>
                </a:solidFill>
                <a:latin typeface="Trebuchet MS"/>
                <a:ea typeface="DejaVu Sans"/>
              </a:rPr>
              <a:t>L'admission en seconde est prononcée par une commission spéciale de l'établissement d'accueil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40" name="CustomShape 15"/>
          <p:cNvSpPr/>
          <p:nvPr/>
        </p:nvSpPr>
        <p:spPr>
          <a:xfrm>
            <a:off x="4319280" y="6119640"/>
            <a:ext cx="2337840" cy="537840"/>
          </a:xfrm>
          <a:prstGeom prst="rect">
            <a:avLst/>
          </a:prstGeom>
          <a:gradFill rotWithShape="0">
            <a:gsLst>
              <a:gs pos="0">
                <a:srgbClr val="ffe2ff"/>
              </a:gs>
              <a:gs pos="100000">
                <a:srgbClr val="ccccff"/>
              </a:gs>
            </a:gsLst>
            <a:lin ang="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Instrumentiste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41" name="CustomShape 16"/>
          <p:cNvSpPr/>
          <p:nvPr/>
        </p:nvSpPr>
        <p:spPr>
          <a:xfrm>
            <a:off x="1979640" y="5400720"/>
            <a:ext cx="2157120" cy="53748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Animation  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6b6b"/>
                </a:solidFill>
                <a:latin typeface="Tahoma"/>
                <a:ea typeface="DejaVu Sans"/>
              </a:rPr>
              <a:t>socioculturelle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542" name="CustomShape 17"/>
          <p:cNvSpPr/>
          <p:nvPr/>
        </p:nvSpPr>
        <p:spPr>
          <a:xfrm>
            <a:off x="1979640" y="6119640"/>
            <a:ext cx="2157120" cy="537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99ff"/>
              </a:gs>
            </a:gsLst>
            <a:lin ang="2700000"/>
          </a:gradFill>
          <a:ln>
            <a:noFill/>
          </a:ln>
          <a:effectLst>
            <a:outerShdw dir="2700000" dist="50402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6b6b"/>
                </a:solidFill>
                <a:latin typeface="Tahoma"/>
                <a:ea typeface="DejaVu Sans"/>
              </a:rPr>
              <a:t>Chorégraphe</a:t>
            </a:r>
            <a:endParaRPr b="0" lang="fr-FR" sz="2000" spc="-1" strike="noStrike">
              <a:latin typeface="Arial"/>
            </a:endParaRPr>
          </a:p>
        </p:txBody>
      </p:sp>
    </p:spTree>
  </p:cSld>
  <p:timing>
    <p:tnLst>
      <p:par>
        <p:cTn id="174" dur="indefinite" restart="never" nodeType="tmRoot">
          <p:childTnLst>
            <p:seq>
              <p:cTn id="17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Image 4" descr=""/>
          <p:cNvPicPr/>
          <p:nvPr/>
        </p:nvPicPr>
        <p:blipFill>
          <a:blip r:embed="rId1"/>
          <a:stretch/>
        </p:blipFill>
        <p:spPr>
          <a:xfrm>
            <a:off x="76320" y="103320"/>
            <a:ext cx="8991000" cy="6651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6" dur="indefinite" restart="never" nodeType="tmRoot">
          <p:childTnLst>
            <p:seq>
              <p:cTn id="17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456840" y="2278800"/>
            <a:ext cx="8226360" cy="381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800" indent="-3416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2400" spc="-1" strike="noStrike">
                <a:solidFill>
                  <a:srgbClr val="000000"/>
                </a:solidFill>
                <a:latin typeface="Comic Sans MS"/>
                <a:ea typeface="DejaVu Sans"/>
              </a:rPr>
              <a:t>Conseil de classe 3</a:t>
            </a:r>
            <a:r>
              <a:rPr b="0" lang="fr-FR" sz="2400" spc="-1" strike="noStrike" baseline="30000">
                <a:solidFill>
                  <a:srgbClr val="000000"/>
                </a:solidFill>
                <a:latin typeface="Comic Sans MS"/>
                <a:ea typeface="DejaVu Sans"/>
              </a:rPr>
              <a:t>ème</a:t>
            </a:r>
            <a:r>
              <a:rPr b="0" lang="fr-FR" sz="2400" spc="-1" strike="noStrike">
                <a:solidFill>
                  <a:srgbClr val="000000"/>
                </a:solidFill>
                <a:latin typeface="Comic Sans MS"/>
                <a:ea typeface="DejaVu Sans"/>
              </a:rPr>
              <a:t> trimestre : vœux définitifs</a:t>
            </a:r>
            <a:endParaRPr b="0" lang="fr-FR" sz="2400" spc="-1" strike="noStrike">
              <a:latin typeface="Arial"/>
            </a:endParaRPr>
          </a:p>
          <a:p>
            <a:pPr marL="720"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 marL="343800" indent="-3416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fr-FR" sz="2400" spc="-1" strike="noStrike">
                <a:solidFill>
                  <a:srgbClr val="0293e0"/>
                </a:solidFill>
                <a:latin typeface="Comic Sans MS"/>
                <a:ea typeface="DejaVu Sans"/>
              </a:rPr>
              <a:t>Minimum 3 vœux dans </a:t>
            </a:r>
            <a:r>
              <a:rPr b="0" lang="fr-FR" sz="2400" spc="-1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b="1" lang="fr-FR" sz="24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3 lycées différents doivent  être  demandés obligatoirement .</a:t>
            </a:r>
            <a:endParaRPr b="0" lang="fr-FR" sz="2400" spc="-1" strike="noStrike">
              <a:latin typeface="Arial"/>
            </a:endParaRPr>
          </a:p>
          <a:p>
            <a:pPr marL="720"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 marL="343800" indent="-3416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2400" spc="-1" strike="noStrike">
                <a:solidFill>
                  <a:srgbClr val="000000"/>
                </a:solidFill>
                <a:latin typeface="Comic Sans MS"/>
                <a:ea typeface="DejaVu Sans"/>
              </a:rPr>
              <a:t>Procédure d’affectation informatisée, gérée par le rectorat de Nantes </a:t>
            </a:r>
            <a:endParaRPr b="0" lang="fr-FR" sz="2400" spc="-1" strike="noStrike">
              <a:latin typeface="Arial"/>
            </a:endParaRPr>
          </a:p>
          <a:p>
            <a:pPr marL="720"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 marL="343800" indent="-3416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2400" spc="-1" strike="noStrike">
                <a:solidFill>
                  <a:srgbClr val="000000"/>
                </a:solidFill>
                <a:latin typeface="Comic Sans MS"/>
                <a:ea typeface="DejaVu Sans"/>
              </a:rPr>
              <a:t>Fin juin, l’élève et sa famille sont informés par courrier du résultat de leurs demandes.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545" name="CustomShape 2"/>
          <p:cNvSpPr/>
          <p:nvPr/>
        </p:nvSpPr>
        <p:spPr>
          <a:xfrm>
            <a:off x="456840" y="1136520"/>
            <a:ext cx="8226360" cy="1140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0293e0"/>
                </a:solidFill>
                <a:latin typeface="Comic Sans MS"/>
                <a:ea typeface="DejaVu Sans"/>
              </a:rPr>
              <a:t>PROCEDURES D’AFFECTATION  EN LYCEE GENERAL ET TECHNOLOGIQUE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546" name="CustomShape 3"/>
          <p:cNvSpPr/>
          <p:nvPr/>
        </p:nvSpPr>
        <p:spPr>
          <a:xfrm>
            <a:off x="2846520" y="6127920"/>
            <a:ext cx="5718960" cy="721080"/>
          </a:xfrm>
          <a:custGeom>
            <a:avLst/>
            <a:gdLst/>
            <a:ahLst/>
            <a:rect l="l" t="t" r="r" b="b"/>
            <a:pathLst>
              <a:path w="6048375" h="287338">
                <a:moveTo>
                  <a:pt x="47891" y="0"/>
                </a:moveTo>
                <a:lnTo>
                  <a:pt x="6000484" y="0"/>
                </a:lnTo>
                <a:cubicBezTo>
                  <a:pt x="6026933" y="0"/>
                  <a:pt x="6048375" y="21442"/>
                  <a:pt x="6048375" y="47891"/>
                </a:cubicBezTo>
                <a:lnTo>
                  <a:pt x="6048375" y="287338"/>
                </a:lnTo>
                <a:lnTo>
                  <a:pt x="6048375" y="287338"/>
                </a:lnTo>
                <a:lnTo>
                  <a:pt x="0" y="287338"/>
                </a:lnTo>
                <a:lnTo>
                  <a:pt x="0" y="287338"/>
                </a:lnTo>
                <a:lnTo>
                  <a:pt x="0" y="47891"/>
                </a:lnTo>
                <a:cubicBezTo>
                  <a:pt x="0" y="21442"/>
                  <a:pt x="21442" y="0"/>
                  <a:pt x="47891" y="0"/>
                </a:cubicBezTo>
                <a:close/>
              </a:path>
            </a:pathLst>
          </a:custGeom>
          <a:solidFill>
            <a:srgbClr val="bbe0e3"/>
          </a:solidFill>
          <a:ln w="25560">
            <a:solidFill>
              <a:srgbClr val="89a4a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Sous réserve de modifications apportées par la circulaire orientation affectation 2019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178" dur="indefinite" restart="never" nodeType="tmRoot">
          <p:childTnLst>
            <p:seq>
              <p:cTn id="17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245880" y="6322320"/>
            <a:ext cx="8771400" cy="474120"/>
          </a:xfrm>
          <a:prstGeom prst="rect">
            <a:avLst/>
          </a:prstGeom>
          <a:solidFill>
            <a:srgbClr val="bbe0e3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Après la troisième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245880" y="5703840"/>
            <a:ext cx="4052160" cy="28188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Voie générale et technologique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4537800" y="5700600"/>
            <a:ext cx="4384800" cy="285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Voie professionnelle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24" name="CustomShape 4"/>
          <p:cNvSpPr/>
          <p:nvPr/>
        </p:nvSpPr>
        <p:spPr>
          <a:xfrm>
            <a:off x="245880" y="5121720"/>
            <a:ext cx="4052160" cy="470880"/>
          </a:xfrm>
          <a:prstGeom prst="rect">
            <a:avLst/>
          </a:prstGeom>
          <a:solidFill>
            <a:schemeClr val="accent2"/>
          </a:solidFill>
          <a:ln w="1908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1" lang="fr-FR" sz="14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nde</a:t>
            </a: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générale et technologique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25" name="CustomShape 5"/>
          <p:cNvSpPr/>
          <p:nvPr/>
        </p:nvSpPr>
        <p:spPr>
          <a:xfrm>
            <a:off x="451440" y="4149360"/>
            <a:ext cx="1326240" cy="544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80">
            <a:solidFill>
              <a:srgbClr val="0099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1" lang="fr-FR" sz="14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ère</a:t>
            </a: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générale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26" name="CustomShape 6"/>
          <p:cNvSpPr/>
          <p:nvPr/>
        </p:nvSpPr>
        <p:spPr>
          <a:xfrm>
            <a:off x="2245680" y="4142880"/>
            <a:ext cx="1535040" cy="544320"/>
          </a:xfrm>
          <a:prstGeom prst="rect">
            <a:avLst/>
          </a:prstGeom>
          <a:solidFill>
            <a:schemeClr val="bg2">
              <a:lumMod val="90000"/>
            </a:schemeClr>
          </a:solidFill>
          <a:ln w="19080">
            <a:solidFill>
              <a:srgbClr val="99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1" lang="fr-FR" sz="14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ère</a:t>
            </a: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technologique 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27" name="CustomShape 7"/>
          <p:cNvSpPr/>
          <p:nvPr/>
        </p:nvSpPr>
        <p:spPr>
          <a:xfrm>
            <a:off x="451080" y="3177360"/>
            <a:ext cx="1326600" cy="501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80">
            <a:solidFill>
              <a:srgbClr val="0099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Terminale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Générale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28" name="CustomShape 8"/>
          <p:cNvSpPr/>
          <p:nvPr/>
        </p:nvSpPr>
        <p:spPr>
          <a:xfrm>
            <a:off x="2245680" y="3141720"/>
            <a:ext cx="1535040" cy="501120"/>
          </a:xfrm>
          <a:prstGeom prst="rect">
            <a:avLst/>
          </a:prstGeom>
          <a:solidFill>
            <a:schemeClr val="bg2">
              <a:lumMod val="90000"/>
            </a:schemeClr>
          </a:solidFill>
          <a:ln w="19080">
            <a:solidFill>
              <a:srgbClr val="99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Terminale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Technologique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29" name="CustomShape 9"/>
          <p:cNvSpPr/>
          <p:nvPr/>
        </p:nvSpPr>
        <p:spPr>
          <a:xfrm>
            <a:off x="1982880" y="2131920"/>
            <a:ext cx="2188440" cy="645480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80">
            <a:solidFill>
              <a:srgbClr val="99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Bac technologique (8)  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30" name="CustomShape 10"/>
          <p:cNvSpPr/>
          <p:nvPr/>
        </p:nvSpPr>
        <p:spPr>
          <a:xfrm>
            <a:off x="383760" y="517320"/>
            <a:ext cx="2989800" cy="1109880"/>
          </a:xfrm>
          <a:prstGeom prst="rect">
            <a:avLst/>
          </a:prstGeom>
          <a:solidFill>
            <a:srgbClr val="d813e7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Etudes supérieures : universités, Classes prépas, DUT, BTS, écoles spécialisées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31" name="CustomShape 11"/>
          <p:cNvSpPr/>
          <p:nvPr/>
        </p:nvSpPr>
        <p:spPr>
          <a:xfrm>
            <a:off x="3505680" y="1269000"/>
            <a:ext cx="1329480" cy="358200"/>
          </a:xfrm>
          <a:prstGeom prst="rect">
            <a:avLst/>
          </a:prstGeom>
          <a:solidFill>
            <a:srgbClr val="d813e7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BTS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32" name="CustomShape 12"/>
          <p:cNvSpPr/>
          <p:nvPr/>
        </p:nvSpPr>
        <p:spPr>
          <a:xfrm>
            <a:off x="7163280" y="5121720"/>
            <a:ext cx="1460160" cy="46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80">
            <a:solidFill>
              <a:srgbClr val="99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1" lang="fr-FR" sz="14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ère</a:t>
            </a: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année CAP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33" name="CustomShape 13"/>
          <p:cNvSpPr/>
          <p:nvPr/>
        </p:nvSpPr>
        <p:spPr>
          <a:xfrm>
            <a:off x="7262280" y="4149360"/>
            <a:ext cx="1328040" cy="4892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80">
            <a:solidFill>
              <a:srgbClr val="99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1" lang="fr-FR" sz="14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ème</a:t>
            </a: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année CAP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34" name="CustomShape 14"/>
          <p:cNvSpPr/>
          <p:nvPr/>
        </p:nvSpPr>
        <p:spPr>
          <a:xfrm>
            <a:off x="7296480" y="3104280"/>
            <a:ext cx="1261080" cy="574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80">
            <a:solidFill>
              <a:srgbClr val="99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CAP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35" name="CustomShape 15"/>
          <p:cNvSpPr/>
          <p:nvPr/>
        </p:nvSpPr>
        <p:spPr>
          <a:xfrm>
            <a:off x="451080" y="2133720"/>
            <a:ext cx="1326600" cy="6436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80">
            <a:solidFill>
              <a:srgbClr val="0099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Bac</a:t>
            </a:r>
            <a:r>
              <a:rPr b="1" lang="fr-F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général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36" name="Line 16"/>
          <p:cNvSpPr/>
          <p:nvPr/>
        </p:nvSpPr>
        <p:spPr>
          <a:xfrm flipV="1">
            <a:off x="1063800" y="3644640"/>
            <a:ext cx="360" cy="50436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Line 17"/>
          <p:cNvSpPr/>
          <p:nvPr/>
        </p:nvSpPr>
        <p:spPr>
          <a:xfrm flipV="1">
            <a:off x="1049760" y="4695120"/>
            <a:ext cx="360" cy="42624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Line 18"/>
          <p:cNvSpPr/>
          <p:nvPr/>
        </p:nvSpPr>
        <p:spPr>
          <a:xfrm flipV="1">
            <a:off x="2994480" y="4688280"/>
            <a:ext cx="360" cy="43308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Line 19"/>
          <p:cNvSpPr/>
          <p:nvPr/>
        </p:nvSpPr>
        <p:spPr>
          <a:xfrm flipV="1">
            <a:off x="2975400" y="3644280"/>
            <a:ext cx="18000" cy="50508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20"/>
          <p:cNvSpPr/>
          <p:nvPr/>
        </p:nvSpPr>
        <p:spPr>
          <a:xfrm>
            <a:off x="5768280" y="554400"/>
            <a:ext cx="1459800" cy="51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cc0000"/>
                </a:solidFill>
                <a:latin typeface="Calibri"/>
                <a:ea typeface="DejaVu Sans"/>
              </a:rPr>
              <a:t>Vie professionnelle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41" name="CustomShape 21"/>
          <p:cNvSpPr/>
          <p:nvPr/>
        </p:nvSpPr>
        <p:spPr>
          <a:xfrm>
            <a:off x="7229520" y="2276640"/>
            <a:ext cx="1459800" cy="30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Line 22"/>
          <p:cNvSpPr/>
          <p:nvPr/>
        </p:nvSpPr>
        <p:spPr>
          <a:xfrm flipV="1">
            <a:off x="1049760" y="2781360"/>
            <a:ext cx="14040" cy="36000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Line 23"/>
          <p:cNvSpPr/>
          <p:nvPr/>
        </p:nvSpPr>
        <p:spPr>
          <a:xfrm flipV="1">
            <a:off x="2975760" y="2781360"/>
            <a:ext cx="360" cy="36000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24"/>
          <p:cNvSpPr/>
          <p:nvPr/>
        </p:nvSpPr>
        <p:spPr>
          <a:xfrm>
            <a:off x="1037520" y="1628640"/>
            <a:ext cx="175680" cy="503640"/>
          </a:xfrm>
          <a:custGeom>
            <a:avLst/>
            <a:gdLst/>
            <a:ahLst/>
            <a:rect l="l" t="t" r="r" b="b"/>
            <a:pathLst>
              <a:path w="190" h="800">
                <a:moveTo>
                  <a:pt x="47" y="799"/>
                </a:moveTo>
                <a:lnTo>
                  <a:pt x="47" y="199"/>
                </a:lnTo>
                <a:lnTo>
                  <a:pt x="0" y="199"/>
                </a:lnTo>
                <a:lnTo>
                  <a:pt x="94" y="0"/>
                </a:lnTo>
                <a:lnTo>
                  <a:pt x="189" y="199"/>
                </a:lnTo>
                <a:lnTo>
                  <a:pt x="141" y="199"/>
                </a:lnTo>
                <a:lnTo>
                  <a:pt x="141" y="799"/>
                </a:lnTo>
                <a:lnTo>
                  <a:pt x="47" y="799"/>
                </a:lnTo>
              </a:path>
            </a:pathLst>
          </a:custGeom>
          <a:solidFill>
            <a:srgbClr val="bbe0e3"/>
          </a:solidFill>
          <a:ln w="936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25"/>
          <p:cNvSpPr/>
          <p:nvPr/>
        </p:nvSpPr>
        <p:spPr>
          <a:xfrm>
            <a:off x="2909520" y="1628640"/>
            <a:ext cx="166680" cy="501840"/>
          </a:xfrm>
          <a:custGeom>
            <a:avLst/>
            <a:gdLst/>
            <a:ahLst/>
            <a:rect l="l" t="t" r="r" b="b"/>
            <a:pathLst>
              <a:path w="185" h="800">
                <a:moveTo>
                  <a:pt x="46" y="799"/>
                </a:moveTo>
                <a:lnTo>
                  <a:pt x="46" y="199"/>
                </a:lnTo>
                <a:lnTo>
                  <a:pt x="0" y="199"/>
                </a:lnTo>
                <a:lnTo>
                  <a:pt x="92" y="0"/>
                </a:lnTo>
                <a:lnTo>
                  <a:pt x="184" y="199"/>
                </a:lnTo>
                <a:lnTo>
                  <a:pt x="138" y="199"/>
                </a:lnTo>
                <a:lnTo>
                  <a:pt x="138" y="799"/>
                </a:lnTo>
                <a:lnTo>
                  <a:pt x="46" y="799"/>
                </a:lnTo>
              </a:path>
            </a:pathLst>
          </a:custGeom>
          <a:solidFill>
            <a:srgbClr val="bbe0e3"/>
          </a:solidFill>
          <a:ln w="936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26"/>
          <p:cNvSpPr/>
          <p:nvPr/>
        </p:nvSpPr>
        <p:spPr>
          <a:xfrm>
            <a:off x="4969800" y="5121720"/>
            <a:ext cx="1392840" cy="46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8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2nde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Professionnelle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47" name="CustomShape 27"/>
          <p:cNvSpPr/>
          <p:nvPr/>
        </p:nvSpPr>
        <p:spPr>
          <a:xfrm>
            <a:off x="4969800" y="4149360"/>
            <a:ext cx="1393920" cy="5266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8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1ère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Professionnelle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48" name="CustomShape 28"/>
          <p:cNvSpPr/>
          <p:nvPr/>
        </p:nvSpPr>
        <p:spPr>
          <a:xfrm>
            <a:off x="4903920" y="3104280"/>
            <a:ext cx="1458720" cy="5385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8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Terminale 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Professionnelle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49" name="CustomShape 29"/>
          <p:cNvSpPr/>
          <p:nvPr/>
        </p:nvSpPr>
        <p:spPr>
          <a:xfrm>
            <a:off x="4836240" y="2060640"/>
            <a:ext cx="1659600" cy="7185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8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Bac Professionnel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50" name="Line 30"/>
          <p:cNvSpPr/>
          <p:nvPr/>
        </p:nvSpPr>
        <p:spPr>
          <a:xfrm flipH="1" flipV="1">
            <a:off x="4170600" y="1628640"/>
            <a:ext cx="1331280" cy="43164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Line 31"/>
          <p:cNvSpPr/>
          <p:nvPr/>
        </p:nvSpPr>
        <p:spPr>
          <a:xfrm flipV="1">
            <a:off x="5501880" y="1072800"/>
            <a:ext cx="995400" cy="98748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Line 32"/>
          <p:cNvSpPr/>
          <p:nvPr/>
        </p:nvSpPr>
        <p:spPr>
          <a:xfrm flipH="1" flipV="1">
            <a:off x="5632920" y="4639680"/>
            <a:ext cx="1080" cy="44460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Line 33"/>
          <p:cNvSpPr/>
          <p:nvPr/>
        </p:nvSpPr>
        <p:spPr>
          <a:xfrm flipV="1">
            <a:off x="5635440" y="3619800"/>
            <a:ext cx="360" cy="50436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Line 34"/>
          <p:cNvSpPr/>
          <p:nvPr/>
        </p:nvSpPr>
        <p:spPr>
          <a:xfrm flipH="1" flipV="1">
            <a:off x="7926840" y="4639680"/>
            <a:ext cx="720" cy="48168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Line 35"/>
          <p:cNvSpPr/>
          <p:nvPr/>
        </p:nvSpPr>
        <p:spPr>
          <a:xfrm flipV="1">
            <a:off x="7927560" y="3715560"/>
            <a:ext cx="360" cy="40860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Line 36"/>
          <p:cNvSpPr/>
          <p:nvPr/>
        </p:nvSpPr>
        <p:spPr>
          <a:xfrm flipV="1">
            <a:off x="5632920" y="2781360"/>
            <a:ext cx="2520" cy="32292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37"/>
          <p:cNvSpPr/>
          <p:nvPr/>
        </p:nvSpPr>
        <p:spPr>
          <a:xfrm>
            <a:off x="7163280" y="2060640"/>
            <a:ext cx="1526040" cy="7185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80">
            <a:solidFill>
              <a:srgbClr val="99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BMA, BP ( 2ans)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MC ( 1 an)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58" name="Line 38"/>
          <p:cNvSpPr/>
          <p:nvPr/>
        </p:nvSpPr>
        <p:spPr>
          <a:xfrm flipH="1" flipV="1">
            <a:off x="6498720" y="1073520"/>
            <a:ext cx="797760" cy="235512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Line 39"/>
          <p:cNvSpPr/>
          <p:nvPr/>
        </p:nvSpPr>
        <p:spPr>
          <a:xfrm flipV="1">
            <a:off x="7927560" y="2781360"/>
            <a:ext cx="360" cy="36000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Line 40"/>
          <p:cNvSpPr/>
          <p:nvPr/>
        </p:nvSpPr>
        <p:spPr>
          <a:xfrm flipH="1">
            <a:off x="6365160" y="3428640"/>
            <a:ext cx="931320" cy="99360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Line 41"/>
          <p:cNvSpPr/>
          <p:nvPr/>
        </p:nvSpPr>
        <p:spPr>
          <a:xfrm flipH="1" flipV="1">
            <a:off x="6498720" y="1073520"/>
            <a:ext cx="1395360" cy="98712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42"/>
          <p:cNvSpPr/>
          <p:nvPr/>
        </p:nvSpPr>
        <p:spPr>
          <a:xfrm>
            <a:off x="2216160" y="6308640"/>
            <a:ext cx="912960" cy="91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b6dcd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43"/>
          <p:cNvSpPr/>
          <p:nvPr/>
        </p:nvSpPr>
        <p:spPr>
          <a:xfrm>
            <a:off x="61200" y="39600"/>
            <a:ext cx="914076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4" name="Image 46" descr=""/>
          <p:cNvPicPr/>
          <p:nvPr/>
        </p:nvPicPr>
        <p:blipFill>
          <a:blip r:embed="rId1"/>
          <a:stretch/>
        </p:blipFill>
        <p:spPr>
          <a:xfrm>
            <a:off x="8107920" y="952200"/>
            <a:ext cx="833400" cy="756000"/>
          </a:xfrm>
          <a:prstGeom prst="rect">
            <a:avLst/>
          </a:prstGeom>
          <a:ln>
            <a:noFill/>
          </a:ln>
        </p:spPr>
      </p:pic>
      <p:sp>
        <p:nvSpPr>
          <p:cNvPr id="265" name="CustomShape 44"/>
          <p:cNvSpPr/>
          <p:nvPr/>
        </p:nvSpPr>
        <p:spPr>
          <a:xfrm>
            <a:off x="3990960" y="6250320"/>
            <a:ext cx="1160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816446D1-F264-4182-9CC2-9D044C9EDDCC}" type="slidenum">
              <a:rPr b="0" lang="fr-FR" sz="1000" spc="-1" strike="noStrike">
                <a:solidFill>
                  <a:srgbClr val="073e87"/>
                </a:solidFill>
                <a:latin typeface="Candara"/>
                <a:ea typeface="DejaVu Sans"/>
              </a:rPr>
              <a:t>1</a:t>
            </a:fld>
            <a:endParaRPr b="0" lang="fr-FR" sz="1000" spc="-1" strike="noStrike">
              <a:latin typeface="Arial"/>
            </a:endParaRPr>
          </a:p>
        </p:txBody>
      </p:sp>
      <p:sp>
        <p:nvSpPr>
          <p:cNvPr id="266" name="CustomShape 45"/>
          <p:cNvSpPr/>
          <p:nvPr/>
        </p:nvSpPr>
        <p:spPr>
          <a:xfrm>
            <a:off x="1625040" y="6035760"/>
            <a:ext cx="714240" cy="285120"/>
          </a:xfrm>
          <a:custGeom>
            <a:avLst/>
            <a:gdLst/>
            <a:ahLst/>
            <a:rect l="l" t="t" r="r" b="b"/>
            <a:pathLst>
              <a:path w="190" h="800">
                <a:moveTo>
                  <a:pt x="47" y="799"/>
                </a:moveTo>
                <a:lnTo>
                  <a:pt x="47" y="199"/>
                </a:lnTo>
                <a:lnTo>
                  <a:pt x="0" y="199"/>
                </a:lnTo>
                <a:lnTo>
                  <a:pt x="94" y="0"/>
                </a:lnTo>
                <a:lnTo>
                  <a:pt x="189" y="199"/>
                </a:lnTo>
                <a:lnTo>
                  <a:pt x="141" y="199"/>
                </a:lnTo>
                <a:lnTo>
                  <a:pt x="141" y="799"/>
                </a:lnTo>
                <a:lnTo>
                  <a:pt x="47" y="799"/>
                </a:lnTo>
              </a:path>
            </a:pathLst>
          </a:custGeom>
          <a:solidFill>
            <a:srgbClr val="bbe0e3"/>
          </a:solidFill>
          <a:ln w="936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46"/>
          <p:cNvSpPr/>
          <p:nvPr/>
        </p:nvSpPr>
        <p:spPr>
          <a:xfrm>
            <a:off x="6431760" y="6046200"/>
            <a:ext cx="714240" cy="285120"/>
          </a:xfrm>
          <a:custGeom>
            <a:avLst/>
            <a:gdLst/>
            <a:ahLst/>
            <a:rect l="l" t="t" r="r" b="b"/>
            <a:pathLst>
              <a:path w="190" h="800">
                <a:moveTo>
                  <a:pt x="47" y="799"/>
                </a:moveTo>
                <a:lnTo>
                  <a:pt x="47" y="199"/>
                </a:lnTo>
                <a:lnTo>
                  <a:pt x="0" y="199"/>
                </a:lnTo>
                <a:lnTo>
                  <a:pt x="94" y="0"/>
                </a:lnTo>
                <a:lnTo>
                  <a:pt x="189" y="199"/>
                </a:lnTo>
                <a:lnTo>
                  <a:pt x="141" y="199"/>
                </a:lnTo>
                <a:lnTo>
                  <a:pt x="141" y="799"/>
                </a:lnTo>
                <a:lnTo>
                  <a:pt x="47" y="799"/>
                </a:lnTo>
              </a:path>
            </a:pathLst>
          </a:custGeom>
          <a:solidFill>
            <a:srgbClr val="bbe0e3"/>
          </a:solidFill>
          <a:ln w="936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Line 47"/>
          <p:cNvSpPr/>
          <p:nvPr/>
        </p:nvSpPr>
        <p:spPr>
          <a:xfrm flipV="1">
            <a:off x="4275000" y="5357520"/>
            <a:ext cx="694800" cy="9288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Line 48"/>
          <p:cNvSpPr/>
          <p:nvPr/>
        </p:nvSpPr>
        <p:spPr>
          <a:xfrm flipV="1">
            <a:off x="4275000" y="4481640"/>
            <a:ext cx="694800" cy="96876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Line 49"/>
          <p:cNvSpPr/>
          <p:nvPr/>
        </p:nvSpPr>
        <p:spPr>
          <a:xfrm flipH="1">
            <a:off x="3769200" y="4508640"/>
            <a:ext cx="1200600" cy="36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50"/>
          <p:cNvSpPr/>
          <p:nvPr/>
        </p:nvSpPr>
        <p:spPr>
          <a:xfrm>
            <a:off x="3505680" y="517320"/>
            <a:ext cx="1329480" cy="505800"/>
          </a:xfrm>
          <a:prstGeom prst="rect">
            <a:avLst/>
          </a:prstGeom>
          <a:solidFill>
            <a:srgbClr val="d813e7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Licence 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Professionnelle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72" name="Line 51"/>
          <p:cNvSpPr/>
          <p:nvPr/>
        </p:nvSpPr>
        <p:spPr>
          <a:xfrm flipV="1">
            <a:off x="4170600" y="1024560"/>
            <a:ext cx="360" cy="23760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08" dur="indefinite" restart="never" nodeType="tmRoot">
          <p:childTnLst>
            <p:seq>
              <p:cTn id="10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Line 1"/>
          <p:cNvSpPr/>
          <p:nvPr/>
        </p:nvSpPr>
        <p:spPr>
          <a:xfrm>
            <a:off x="7859520" y="5472720"/>
            <a:ext cx="360" cy="444240"/>
          </a:xfrm>
          <a:prstGeom prst="line">
            <a:avLst/>
          </a:prstGeom>
          <a:ln w="158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Line 2"/>
          <p:cNvSpPr/>
          <p:nvPr/>
        </p:nvSpPr>
        <p:spPr>
          <a:xfrm flipH="1">
            <a:off x="5717880" y="6382080"/>
            <a:ext cx="1374840" cy="5040"/>
          </a:xfrm>
          <a:prstGeom prst="line">
            <a:avLst/>
          </a:prstGeom>
          <a:ln w="158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Line 3"/>
          <p:cNvSpPr/>
          <p:nvPr/>
        </p:nvSpPr>
        <p:spPr>
          <a:xfrm>
            <a:off x="5717880" y="5409000"/>
            <a:ext cx="1220760" cy="360"/>
          </a:xfrm>
          <a:prstGeom prst="line">
            <a:avLst/>
          </a:prstGeom>
          <a:ln w="158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Line 4"/>
          <p:cNvSpPr/>
          <p:nvPr/>
        </p:nvSpPr>
        <p:spPr>
          <a:xfrm flipH="1">
            <a:off x="4925880" y="4858200"/>
            <a:ext cx="3240" cy="412920"/>
          </a:xfrm>
          <a:prstGeom prst="line">
            <a:avLst/>
          </a:prstGeom>
          <a:ln w="1584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1" name="Line 5"/>
          <p:cNvSpPr/>
          <p:nvPr/>
        </p:nvSpPr>
        <p:spPr>
          <a:xfrm flipH="1">
            <a:off x="3369960" y="5617080"/>
            <a:ext cx="685800" cy="360"/>
          </a:xfrm>
          <a:prstGeom prst="line">
            <a:avLst/>
          </a:prstGeom>
          <a:ln w="158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CustomShape 6"/>
          <p:cNvSpPr/>
          <p:nvPr/>
        </p:nvSpPr>
        <p:spPr>
          <a:xfrm>
            <a:off x="611280" y="2458080"/>
            <a:ext cx="1387800" cy="8589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3" name="CustomShape 7"/>
          <p:cNvSpPr/>
          <p:nvPr/>
        </p:nvSpPr>
        <p:spPr>
          <a:xfrm>
            <a:off x="611280" y="1502280"/>
            <a:ext cx="791892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293e0"/>
                </a:solidFill>
                <a:latin typeface="Calibri"/>
                <a:ea typeface="DejaVu Sans"/>
              </a:rPr>
              <a:t>Procédure et calendrier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554" name="CustomShape 8"/>
          <p:cNvSpPr/>
          <p:nvPr/>
        </p:nvSpPr>
        <p:spPr>
          <a:xfrm>
            <a:off x="209520" y="2431080"/>
            <a:ext cx="2140200" cy="88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r>
              <a:rPr b="1" lang="fr-FR" sz="1800" spc="-1" strike="noStrike" baseline="30000">
                <a:solidFill>
                  <a:srgbClr val="ffffff"/>
                </a:solidFill>
                <a:latin typeface="Calibri"/>
                <a:ea typeface="DejaVu Sans"/>
              </a:rPr>
              <a:t>e</a:t>
            </a: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 trimestre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55" name="CustomShape 9"/>
          <p:cNvSpPr/>
          <p:nvPr/>
        </p:nvSpPr>
        <p:spPr>
          <a:xfrm>
            <a:off x="611280" y="3493080"/>
            <a:ext cx="1387800" cy="892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6" name="CustomShape 10"/>
          <p:cNvSpPr/>
          <p:nvPr/>
        </p:nvSpPr>
        <p:spPr>
          <a:xfrm>
            <a:off x="237960" y="3466080"/>
            <a:ext cx="2140200" cy="88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r>
              <a:rPr b="1" lang="fr-FR" sz="1800" spc="-1" strike="noStrike" baseline="30000">
                <a:solidFill>
                  <a:srgbClr val="ffffff"/>
                </a:solidFill>
                <a:latin typeface="Calibri"/>
                <a:ea typeface="DejaVu Sans"/>
              </a:rPr>
              <a:t>e</a:t>
            </a: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 trimestre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57" name="CustomShape 11"/>
          <p:cNvSpPr/>
          <p:nvPr/>
        </p:nvSpPr>
        <p:spPr>
          <a:xfrm>
            <a:off x="2195640" y="2458080"/>
            <a:ext cx="549936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Intention(s) d’orientation de l’élève et de sa famille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58" name="CustomShape 12"/>
          <p:cNvSpPr/>
          <p:nvPr/>
        </p:nvSpPr>
        <p:spPr>
          <a:xfrm>
            <a:off x="2195640" y="2890080"/>
            <a:ext cx="549936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Proposition(s) provisoire(s) du conseil de classe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59" name="CustomShape 13"/>
          <p:cNvSpPr/>
          <p:nvPr/>
        </p:nvSpPr>
        <p:spPr>
          <a:xfrm>
            <a:off x="2195640" y="3524760"/>
            <a:ext cx="674100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Demande(s) définitive(s) d’orientation de l’élève et sa famille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60" name="CustomShape 14"/>
          <p:cNvSpPr/>
          <p:nvPr/>
        </p:nvSpPr>
        <p:spPr>
          <a:xfrm>
            <a:off x="2195640" y="3950280"/>
            <a:ext cx="549792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Dernière(s) proposition(s) du conseil de classe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561" name="Line 15"/>
          <p:cNvSpPr/>
          <p:nvPr/>
        </p:nvSpPr>
        <p:spPr>
          <a:xfrm>
            <a:off x="2700000" y="4388400"/>
            <a:ext cx="360" cy="1084320"/>
          </a:xfrm>
          <a:prstGeom prst="line">
            <a:avLst/>
          </a:prstGeom>
          <a:ln w="15840">
            <a:solidFill>
              <a:srgbClr val="ff0000"/>
            </a:solidFill>
            <a:miter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Line 16"/>
          <p:cNvSpPr/>
          <p:nvPr/>
        </p:nvSpPr>
        <p:spPr>
          <a:xfrm>
            <a:off x="4932360" y="4316760"/>
            <a:ext cx="360" cy="179640"/>
          </a:xfrm>
          <a:prstGeom prst="line">
            <a:avLst/>
          </a:prstGeom>
          <a:ln w="15840">
            <a:solidFill>
              <a:srgbClr val="ff0000"/>
            </a:solidFill>
            <a:miter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CustomShape 17"/>
          <p:cNvSpPr/>
          <p:nvPr/>
        </p:nvSpPr>
        <p:spPr>
          <a:xfrm>
            <a:off x="2001960" y="5472720"/>
            <a:ext cx="1365480" cy="331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Si accord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564" name="CustomShape 18"/>
          <p:cNvSpPr/>
          <p:nvPr/>
        </p:nvSpPr>
        <p:spPr>
          <a:xfrm>
            <a:off x="4133880" y="4520160"/>
            <a:ext cx="1581480" cy="331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Si désaccord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565" name="CustomShape 19"/>
          <p:cNvSpPr/>
          <p:nvPr/>
        </p:nvSpPr>
        <p:spPr>
          <a:xfrm>
            <a:off x="3564000" y="6212520"/>
            <a:ext cx="2151360" cy="331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i="1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Décision d’orientation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566" name="Line 20"/>
          <p:cNvSpPr/>
          <p:nvPr/>
        </p:nvSpPr>
        <p:spPr>
          <a:xfrm>
            <a:off x="2685960" y="5810760"/>
            <a:ext cx="360" cy="579600"/>
          </a:xfrm>
          <a:prstGeom prst="line">
            <a:avLst/>
          </a:prstGeom>
          <a:ln w="158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CustomShape 21"/>
          <p:cNvSpPr/>
          <p:nvPr/>
        </p:nvSpPr>
        <p:spPr>
          <a:xfrm>
            <a:off x="4056120" y="5306040"/>
            <a:ext cx="1797480" cy="8179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Rencontre avec 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le chef d’établissement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568" name="CustomShape 22"/>
          <p:cNvSpPr/>
          <p:nvPr/>
        </p:nvSpPr>
        <p:spPr>
          <a:xfrm>
            <a:off x="6939000" y="4941000"/>
            <a:ext cx="1835280" cy="5745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i="1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Si le désaccord persiste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569" name="CustomShape 23"/>
          <p:cNvSpPr/>
          <p:nvPr/>
        </p:nvSpPr>
        <p:spPr>
          <a:xfrm>
            <a:off x="6958080" y="5925240"/>
            <a:ext cx="1797480" cy="5745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Commission 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d’appel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570" name="Line 24"/>
          <p:cNvSpPr/>
          <p:nvPr/>
        </p:nvSpPr>
        <p:spPr>
          <a:xfrm>
            <a:off x="2685960" y="6393240"/>
            <a:ext cx="877680" cy="360"/>
          </a:xfrm>
          <a:prstGeom prst="line">
            <a:avLst/>
          </a:prstGeom>
          <a:ln w="158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CustomShape 25"/>
          <p:cNvSpPr/>
          <p:nvPr/>
        </p:nvSpPr>
        <p:spPr>
          <a:xfrm rot="13792200">
            <a:off x="1913400" y="2604600"/>
            <a:ext cx="176400" cy="149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2" name="CustomShape 26"/>
          <p:cNvSpPr/>
          <p:nvPr/>
        </p:nvSpPr>
        <p:spPr>
          <a:xfrm rot="13792200">
            <a:off x="1910880" y="3016080"/>
            <a:ext cx="178200" cy="149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3" name="CustomShape 27"/>
          <p:cNvSpPr/>
          <p:nvPr/>
        </p:nvSpPr>
        <p:spPr>
          <a:xfrm rot="13792200">
            <a:off x="1910880" y="3633480"/>
            <a:ext cx="178200" cy="149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4" name="CustomShape 28"/>
          <p:cNvSpPr/>
          <p:nvPr/>
        </p:nvSpPr>
        <p:spPr>
          <a:xfrm rot="13792200">
            <a:off x="1910880" y="4076640"/>
            <a:ext cx="178200" cy="149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80" dur="indefinite" restart="never" nodeType="tmRoot">
          <p:childTnLst>
            <p:seq>
              <p:cTn id="18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"/>
          <p:cNvSpPr/>
          <p:nvPr/>
        </p:nvSpPr>
        <p:spPr>
          <a:xfrm>
            <a:off x="456840" y="7048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CustomShape 2"/>
          <p:cNvSpPr/>
          <p:nvPr/>
        </p:nvSpPr>
        <p:spPr>
          <a:xfrm>
            <a:off x="456840" y="1935000"/>
            <a:ext cx="8227080" cy="438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2880" indent="-270360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72880" indent="-270360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72880" indent="-270360">
              <a:lnSpc>
                <a:spcPct val="100000"/>
              </a:lnSpc>
            </a:pPr>
            <a:r>
              <a:rPr b="0" lang="fr-F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0" lang="fr-F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Merci pour votre attention</a:t>
            </a:r>
            <a:endParaRPr b="0" lang="fr-FR" sz="4000" spc="-1" strike="noStrike">
              <a:latin typeface="Arial"/>
            </a:endParaRPr>
          </a:p>
          <a:p>
            <a:pPr marL="272880" indent="-270360">
              <a:lnSpc>
                <a:spcPct val="100000"/>
              </a:lnSpc>
            </a:pPr>
            <a:endParaRPr b="0" lang="fr-FR" sz="4000" spc="-1" strike="noStrike">
              <a:latin typeface="Arial"/>
            </a:endParaRPr>
          </a:p>
        </p:txBody>
      </p:sp>
      <p:sp>
        <p:nvSpPr>
          <p:cNvPr id="577" name="CustomShape 3"/>
          <p:cNvSpPr/>
          <p:nvPr/>
        </p:nvSpPr>
        <p:spPr>
          <a:xfrm>
            <a:off x="456840" y="6356520"/>
            <a:ext cx="21312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CustomShape 4"/>
          <p:cNvSpPr/>
          <p:nvPr/>
        </p:nvSpPr>
        <p:spPr>
          <a:xfrm>
            <a:off x="7924680" y="6356520"/>
            <a:ext cx="7596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2BA26DF6-36F1-4439-BB32-3C73F2D28D15}" type="slidenum">
              <a:rPr b="0" lang="fr-FR" sz="1200" spc="-1" strike="noStrike">
                <a:solidFill>
                  <a:srgbClr val="035c75"/>
                </a:solidFill>
                <a:latin typeface="Constantia"/>
                <a:ea typeface="DejaVu Sans"/>
              </a:rPr>
              <a:t>1</a:t>
            </a:fld>
            <a:endParaRPr b="0" lang="fr-FR" sz="1200" spc="-1" strike="noStrike">
              <a:latin typeface="Arial"/>
            </a:endParaRPr>
          </a:p>
        </p:txBody>
      </p:sp>
    </p:spTree>
  </p:cSld>
  <p:timing>
    <p:tnLst>
      <p:par>
        <p:cTn id="182" dur="indefinite" restart="never" nodeType="tmRoot">
          <p:childTnLst>
            <p:seq>
              <p:cTn id="18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1"/>
          <p:cNvGrpSpPr/>
          <p:nvPr/>
        </p:nvGrpSpPr>
        <p:grpSpPr>
          <a:xfrm>
            <a:off x="286560" y="1041480"/>
            <a:ext cx="7845480" cy="2365560"/>
            <a:chOff x="286560" y="1041480"/>
            <a:chExt cx="7845480" cy="2365560"/>
          </a:xfrm>
        </p:grpSpPr>
        <p:pic>
          <p:nvPicPr>
            <p:cNvPr id="274" name="Picture 2" descr=""/>
            <p:cNvPicPr/>
            <p:nvPr/>
          </p:nvPicPr>
          <p:blipFill>
            <a:blip r:embed="rId1"/>
            <a:stretch/>
          </p:blipFill>
          <p:spPr>
            <a:xfrm>
              <a:off x="286560" y="1041480"/>
              <a:ext cx="7845480" cy="2365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5" name="CustomShape 2"/>
            <p:cNvSpPr/>
            <p:nvPr/>
          </p:nvSpPr>
          <p:spPr>
            <a:xfrm>
              <a:off x="286560" y="1041480"/>
              <a:ext cx="7845480" cy="2365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6" name="CustomShape 3"/>
          <p:cNvSpPr/>
          <p:nvPr/>
        </p:nvSpPr>
        <p:spPr>
          <a:xfrm>
            <a:off x="539640" y="3860640"/>
            <a:ext cx="7853400" cy="26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8360" tIns="46800" bIns="46800"/>
          <a:p>
            <a:pPr algn="ctr">
              <a:lnSpc>
                <a:spcPct val="90000"/>
              </a:lnSpc>
              <a:spcBef>
                <a:spcPts val="1349"/>
              </a:spcBef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349"/>
              </a:spcBef>
            </a:pPr>
            <a:r>
              <a:rPr b="1" lang="fr-FR" sz="5400" spc="-1" strike="noStrike">
                <a:solidFill>
                  <a:srgbClr val="0293e0"/>
                </a:solidFill>
                <a:latin typeface="Constantia"/>
                <a:ea typeface="Lucida Sans Unicode"/>
              </a:rPr>
              <a:t>CAP et Bac Pro</a:t>
            </a:r>
            <a:endParaRPr b="0" lang="fr-FR" sz="54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349"/>
              </a:spcBef>
            </a:pPr>
            <a:endParaRPr b="0" lang="fr-FR" sz="5400" spc="-1" strike="noStrike">
              <a:latin typeface="Arial"/>
            </a:endParaRPr>
          </a:p>
        </p:txBody>
      </p:sp>
      <p:pic>
        <p:nvPicPr>
          <p:cNvPr id="277" name="Image 5" descr=""/>
          <p:cNvPicPr/>
          <p:nvPr/>
        </p:nvPicPr>
        <p:blipFill>
          <a:blip r:embed="rId2"/>
          <a:stretch/>
        </p:blipFill>
        <p:spPr>
          <a:xfrm>
            <a:off x="7770960" y="1630080"/>
            <a:ext cx="1246320" cy="977760"/>
          </a:xfrm>
          <a:prstGeom prst="rect">
            <a:avLst/>
          </a:prstGeom>
          <a:ln>
            <a:noFill/>
          </a:ln>
        </p:spPr>
      </p:pic>
      <p:sp>
        <p:nvSpPr>
          <p:cNvPr id="278" name="CustomShape 4"/>
          <p:cNvSpPr/>
          <p:nvPr/>
        </p:nvSpPr>
        <p:spPr>
          <a:xfrm>
            <a:off x="3990960" y="6250320"/>
            <a:ext cx="1160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EBBFD358-15B9-4286-A789-415CB3A8CB31}" type="slidenum">
              <a:rPr b="0" lang="fr-FR" sz="1000" spc="-1" strike="noStrike">
                <a:solidFill>
                  <a:srgbClr val="073e87"/>
                </a:solidFill>
                <a:latin typeface="Candara"/>
                <a:ea typeface="DejaVu Sans"/>
              </a:rPr>
              <a:t>1</a:t>
            </a:fld>
            <a:endParaRPr b="0" lang="fr-FR" sz="1000" spc="-1" strike="noStrike">
              <a:latin typeface="Arial"/>
            </a:endParaRPr>
          </a:p>
        </p:txBody>
      </p:sp>
    </p:spTree>
  </p:cSld>
  <p:timing>
    <p:tnLst>
      <p:par>
        <p:cTn id="110" dur="indefinite" restart="never" nodeType="tmRoot">
          <p:childTnLst>
            <p:seq>
              <p:cTn id="11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245880" y="6322320"/>
            <a:ext cx="8771400" cy="474120"/>
          </a:xfrm>
          <a:prstGeom prst="rect">
            <a:avLst/>
          </a:prstGeom>
          <a:solidFill>
            <a:srgbClr val="bbe0e3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Après la troisième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2770200" y="5687640"/>
            <a:ext cx="4384800" cy="285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Voie professionnelle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1738080" y="1256040"/>
            <a:ext cx="1329480" cy="358200"/>
          </a:xfrm>
          <a:prstGeom prst="rect">
            <a:avLst/>
          </a:prstGeom>
          <a:solidFill>
            <a:srgbClr val="d813e7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BTS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82" name="CustomShape 4"/>
          <p:cNvSpPr/>
          <p:nvPr/>
        </p:nvSpPr>
        <p:spPr>
          <a:xfrm>
            <a:off x="5395680" y="5108760"/>
            <a:ext cx="1460160" cy="46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80">
            <a:solidFill>
              <a:srgbClr val="99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1" lang="fr-FR" sz="14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ère</a:t>
            </a: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année CAP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83" name="CustomShape 5"/>
          <p:cNvSpPr/>
          <p:nvPr/>
        </p:nvSpPr>
        <p:spPr>
          <a:xfrm>
            <a:off x="5494680" y="4136400"/>
            <a:ext cx="1328040" cy="4892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80">
            <a:solidFill>
              <a:srgbClr val="99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1" lang="fr-FR" sz="14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ème</a:t>
            </a: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année CAP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84" name="CustomShape 6"/>
          <p:cNvSpPr/>
          <p:nvPr/>
        </p:nvSpPr>
        <p:spPr>
          <a:xfrm>
            <a:off x="5528880" y="3091320"/>
            <a:ext cx="1261080" cy="574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80">
            <a:solidFill>
              <a:srgbClr val="99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CAP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85" name="CustomShape 7"/>
          <p:cNvSpPr/>
          <p:nvPr/>
        </p:nvSpPr>
        <p:spPr>
          <a:xfrm>
            <a:off x="4000680" y="541440"/>
            <a:ext cx="1459800" cy="51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cc0000"/>
                </a:solidFill>
                <a:latin typeface="Calibri"/>
                <a:ea typeface="DejaVu Sans"/>
              </a:rPr>
              <a:t>Vie professionnelle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86" name="CustomShape 8"/>
          <p:cNvSpPr/>
          <p:nvPr/>
        </p:nvSpPr>
        <p:spPr>
          <a:xfrm>
            <a:off x="5461920" y="2263680"/>
            <a:ext cx="1459800" cy="30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9"/>
          <p:cNvSpPr/>
          <p:nvPr/>
        </p:nvSpPr>
        <p:spPr>
          <a:xfrm>
            <a:off x="3202200" y="5108760"/>
            <a:ext cx="1392840" cy="46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8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2nde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Professionnelle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88" name="CustomShape 10"/>
          <p:cNvSpPr/>
          <p:nvPr/>
        </p:nvSpPr>
        <p:spPr>
          <a:xfrm>
            <a:off x="3202200" y="4136400"/>
            <a:ext cx="1393920" cy="5266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8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1ère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Professionnelle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89" name="CustomShape 11"/>
          <p:cNvSpPr/>
          <p:nvPr/>
        </p:nvSpPr>
        <p:spPr>
          <a:xfrm>
            <a:off x="3136320" y="3091320"/>
            <a:ext cx="1458720" cy="5385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8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Terminale 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Professionnelle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90" name="CustomShape 12"/>
          <p:cNvSpPr/>
          <p:nvPr/>
        </p:nvSpPr>
        <p:spPr>
          <a:xfrm>
            <a:off x="3068640" y="2047680"/>
            <a:ext cx="1659600" cy="7185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8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Bac Professionnel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91" name="Line 13"/>
          <p:cNvSpPr/>
          <p:nvPr/>
        </p:nvSpPr>
        <p:spPr>
          <a:xfrm flipH="1" flipV="1">
            <a:off x="2403000" y="1615680"/>
            <a:ext cx="1331280" cy="43164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Line 14"/>
          <p:cNvSpPr/>
          <p:nvPr/>
        </p:nvSpPr>
        <p:spPr>
          <a:xfrm flipV="1">
            <a:off x="3734280" y="1059840"/>
            <a:ext cx="995400" cy="98748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Line 15"/>
          <p:cNvSpPr/>
          <p:nvPr/>
        </p:nvSpPr>
        <p:spPr>
          <a:xfrm flipH="1" flipV="1">
            <a:off x="3865320" y="4626720"/>
            <a:ext cx="1080" cy="44460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Line 16"/>
          <p:cNvSpPr/>
          <p:nvPr/>
        </p:nvSpPr>
        <p:spPr>
          <a:xfrm flipV="1">
            <a:off x="3867840" y="3606840"/>
            <a:ext cx="360" cy="50436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Line 17"/>
          <p:cNvSpPr/>
          <p:nvPr/>
        </p:nvSpPr>
        <p:spPr>
          <a:xfrm flipH="1" flipV="1">
            <a:off x="6159240" y="4626720"/>
            <a:ext cx="720" cy="48168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Line 18"/>
          <p:cNvSpPr/>
          <p:nvPr/>
        </p:nvSpPr>
        <p:spPr>
          <a:xfrm flipV="1">
            <a:off x="6159960" y="3702960"/>
            <a:ext cx="360" cy="40824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Line 19"/>
          <p:cNvSpPr/>
          <p:nvPr/>
        </p:nvSpPr>
        <p:spPr>
          <a:xfrm flipV="1">
            <a:off x="3865320" y="2768400"/>
            <a:ext cx="2520" cy="32292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20"/>
          <p:cNvSpPr/>
          <p:nvPr/>
        </p:nvSpPr>
        <p:spPr>
          <a:xfrm>
            <a:off x="5395680" y="2047680"/>
            <a:ext cx="1526040" cy="7185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80">
            <a:solidFill>
              <a:srgbClr val="99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BMA, BP ( 2ans)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MC ( 1 an)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99" name="Line 21"/>
          <p:cNvSpPr/>
          <p:nvPr/>
        </p:nvSpPr>
        <p:spPr>
          <a:xfrm flipH="1" flipV="1">
            <a:off x="4731120" y="1060560"/>
            <a:ext cx="797760" cy="235512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Line 22"/>
          <p:cNvSpPr/>
          <p:nvPr/>
        </p:nvSpPr>
        <p:spPr>
          <a:xfrm flipV="1">
            <a:off x="6159960" y="2768400"/>
            <a:ext cx="360" cy="36000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Line 23"/>
          <p:cNvSpPr/>
          <p:nvPr/>
        </p:nvSpPr>
        <p:spPr>
          <a:xfrm flipH="1">
            <a:off x="4597560" y="3415680"/>
            <a:ext cx="931320" cy="99360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Line 24"/>
          <p:cNvSpPr/>
          <p:nvPr/>
        </p:nvSpPr>
        <p:spPr>
          <a:xfrm flipH="1" flipV="1">
            <a:off x="4731120" y="1060560"/>
            <a:ext cx="1395360" cy="98712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25"/>
          <p:cNvSpPr/>
          <p:nvPr/>
        </p:nvSpPr>
        <p:spPr>
          <a:xfrm>
            <a:off x="2216160" y="6308640"/>
            <a:ext cx="912960" cy="91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b6dcd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26"/>
          <p:cNvSpPr/>
          <p:nvPr/>
        </p:nvSpPr>
        <p:spPr>
          <a:xfrm>
            <a:off x="61200" y="39600"/>
            <a:ext cx="914076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5" name="Image 46" descr=""/>
          <p:cNvPicPr/>
          <p:nvPr/>
        </p:nvPicPr>
        <p:blipFill>
          <a:blip r:embed="rId1"/>
          <a:stretch/>
        </p:blipFill>
        <p:spPr>
          <a:xfrm>
            <a:off x="8183880" y="1553760"/>
            <a:ext cx="833400" cy="756000"/>
          </a:xfrm>
          <a:prstGeom prst="rect">
            <a:avLst/>
          </a:prstGeom>
          <a:ln>
            <a:noFill/>
          </a:ln>
        </p:spPr>
      </p:pic>
      <p:sp>
        <p:nvSpPr>
          <p:cNvPr id="306" name="CustomShape 27"/>
          <p:cNvSpPr/>
          <p:nvPr/>
        </p:nvSpPr>
        <p:spPr>
          <a:xfrm>
            <a:off x="3990960" y="6250320"/>
            <a:ext cx="1160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031FF348-DC6A-43AA-BC7C-F576A9E2B26B}" type="slidenum">
              <a:rPr b="0" lang="fr-FR" sz="1000" spc="-1" strike="noStrike">
                <a:solidFill>
                  <a:srgbClr val="073e87"/>
                </a:solidFill>
                <a:latin typeface="Candara"/>
                <a:ea typeface="DejaVu Sans"/>
              </a:rPr>
              <a:t>1</a:t>
            </a:fld>
            <a:endParaRPr b="0" lang="fr-FR" sz="1000" spc="-1" strike="noStrike">
              <a:latin typeface="Arial"/>
            </a:endParaRPr>
          </a:p>
        </p:txBody>
      </p:sp>
      <p:sp>
        <p:nvSpPr>
          <p:cNvPr id="307" name="CustomShape 28"/>
          <p:cNvSpPr/>
          <p:nvPr/>
        </p:nvSpPr>
        <p:spPr>
          <a:xfrm>
            <a:off x="4664160" y="6033240"/>
            <a:ext cx="714240" cy="285120"/>
          </a:xfrm>
          <a:custGeom>
            <a:avLst/>
            <a:gdLst/>
            <a:ahLst/>
            <a:rect l="l" t="t" r="r" b="b"/>
            <a:pathLst>
              <a:path w="190" h="800">
                <a:moveTo>
                  <a:pt x="47" y="799"/>
                </a:moveTo>
                <a:lnTo>
                  <a:pt x="47" y="199"/>
                </a:lnTo>
                <a:lnTo>
                  <a:pt x="0" y="199"/>
                </a:lnTo>
                <a:lnTo>
                  <a:pt x="94" y="0"/>
                </a:lnTo>
                <a:lnTo>
                  <a:pt x="189" y="199"/>
                </a:lnTo>
                <a:lnTo>
                  <a:pt x="141" y="199"/>
                </a:lnTo>
                <a:lnTo>
                  <a:pt x="141" y="799"/>
                </a:lnTo>
                <a:lnTo>
                  <a:pt x="47" y="799"/>
                </a:lnTo>
              </a:path>
            </a:pathLst>
          </a:custGeom>
          <a:solidFill>
            <a:srgbClr val="bbe0e3"/>
          </a:solidFill>
          <a:ln w="936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29"/>
          <p:cNvSpPr/>
          <p:nvPr/>
        </p:nvSpPr>
        <p:spPr>
          <a:xfrm>
            <a:off x="1738080" y="504360"/>
            <a:ext cx="1329480" cy="505800"/>
          </a:xfrm>
          <a:prstGeom prst="rect">
            <a:avLst/>
          </a:prstGeom>
          <a:solidFill>
            <a:srgbClr val="d813e7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Licence 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Professionnelle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309" name="CustomShape 30"/>
          <p:cNvSpPr/>
          <p:nvPr/>
        </p:nvSpPr>
        <p:spPr>
          <a:xfrm>
            <a:off x="245880" y="2047320"/>
            <a:ext cx="1570680" cy="599400"/>
          </a:xfrm>
          <a:prstGeom prst="rect">
            <a:avLst/>
          </a:prstGeom>
          <a:solidFill>
            <a:schemeClr val="accent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Classe passerelle 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vers le BTS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310" name="Line 31"/>
          <p:cNvSpPr/>
          <p:nvPr/>
        </p:nvSpPr>
        <p:spPr>
          <a:xfrm flipH="1">
            <a:off x="2110680" y="2407680"/>
            <a:ext cx="957960" cy="360"/>
          </a:xfrm>
          <a:prstGeom prst="line">
            <a:avLst/>
          </a:prstGeom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Line 32"/>
          <p:cNvSpPr/>
          <p:nvPr/>
        </p:nvSpPr>
        <p:spPr>
          <a:xfrm flipV="1">
            <a:off x="2110680" y="1615680"/>
            <a:ext cx="292320" cy="215640"/>
          </a:xfrm>
          <a:prstGeom prst="line">
            <a:avLst/>
          </a:prstGeom>
          <a:ln w="223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33"/>
          <p:cNvSpPr/>
          <p:nvPr/>
        </p:nvSpPr>
        <p:spPr>
          <a:xfrm>
            <a:off x="61200" y="1803600"/>
            <a:ext cx="2048040" cy="1143360"/>
          </a:xfrm>
          <a:prstGeom prst="rect">
            <a:avLst/>
          </a:prstGeom>
          <a:noFill/>
          <a:ln>
            <a:solidFill>
              <a:srgbClr val="195e84"/>
            </a:solidFill>
            <a:custDash>
              <a:ds d="3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12" dur="indefinite" restart="never" nodeType="tmRoot">
          <p:childTnLst>
            <p:seq>
              <p:cTn id="11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468360" y="659160"/>
            <a:ext cx="8228160" cy="13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6800" bIns="0" anchor="b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293e0"/>
                </a:solidFill>
                <a:latin typeface="Constantia"/>
                <a:ea typeface="Lucida Sans Unicode"/>
              </a:rPr>
              <a:t>Comment et où se déroule la formation professionnelle </a:t>
            </a:r>
            <a:r>
              <a:rPr b="1" lang="fr-FR" sz="3600" spc="-1" strike="noStrike">
                <a:solidFill>
                  <a:srgbClr val="0293e0"/>
                </a:solidFill>
                <a:latin typeface="Comic Sans MS"/>
                <a:ea typeface="Lucida Sans Unicode"/>
              </a:rPr>
              <a:t>?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179280" y="1989000"/>
            <a:ext cx="4037040" cy="2590920"/>
          </a:xfrm>
          <a:prstGeom prst="rect">
            <a:avLst/>
          </a:prstGeom>
          <a:noFill/>
          <a:ln w="9360">
            <a:solidFill>
              <a:srgbClr val="0076a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72880" indent="-266760" algn="ctr">
              <a:lnSpc>
                <a:spcPct val="100000"/>
              </a:lnSpc>
              <a:spcBef>
                <a:spcPts val="499"/>
              </a:spcBef>
            </a:pPr>
            <a:r>
              <a:rPr b="0" lang="fr-FR" sz="2000" spc="-1" strike="noStrike">
                <a:solidFill>
                  <a:srgbClr val="0293e0"/>
                </a:solidFill>
                <a:latin typeface="Candara"/>
                <a:ea typeface="Lucida Sans Unicode"/>
              </a:rPr>
              <a:t>   </a:t>
            </a:r>
            <a:r>
              <a:rPr b="1" lang="fr-FR" sz="2000" spc="-1" strike="noStrike">
                <a:solidFill>
                  <a:srgbClr val="0293e0"/>
                </a:solidFill>
                <a:latin typeface="Candara"/>
                <a:ea typeface="Lucida Sans Unicode"/>
              </a:rPr>
              <a:t>A temps plein </a:t>
            </a:r>
            <a:endParaRPr b="0" lang="fr-FR" sz="2000" spc="-1" strike="noStrike">
              <a:latin typeface="Arial"/>
            </a:endParaRPr>
          </a:p>
          <a:p>
            <a:pPr marL="272880" indent="-266760" algn="ctr">
              <a:lnSpc>
                <a:spcPct val="100000"/>
              </a:lnSpc>
              <a:spcBef>
                <a:spcPts val="499"/>
              </a:spcBef>
            </a:pPr>
            <a:r>
              <a:rPr b="1" lang="fr-FR" sz="2000" spc="-1" strike="noStrike">
                <a:solidFill>
                  <a:srgbClr val="0293e0"/>
                </a:solidFill>
                <a:latin typeface="Candara"/>
                <a:ea typeface="Lucida Sans Unicode"/>
              </a:rPr>
              <a:t>En lycée professionnel</a:t>
            </a:r>
            <a:endParaRPr b="0" lang="fr-FR" sz="2000" spc="-1" strike="noStrike">
              <a:latin typeface="Arial"/>
            </a:endParaRPr>
          </a:p>
          <a:p>
            <a:pPr marL="272880" indent="-266760">
              <a:lnSpc>
                <a:spcPct val="100000"/>
              </a:lnSpc>
              <a:spcBef>
                <a:spcPts val="349"/>
              </a:spcBef>
            </a:pPr>
            <a:endParaRPr b="0" lang="fr-FR" sz="2000" spc="-1" strike="noStrike">
              <a:latin typeface="Arial"/>
            </a:endParaRPr>
          </a:p>
          <a:p>
            <a:pPr marL="271440" indent="-2685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b="0" lang="fr-FR" sz="1600" spc="-1" strike="noStrike">
                <a:solidFill>
                  <a:srgbClr val="000000"/>
                </a:solidFill>
                <a:latin typeface="Candara"/>
                <a:ea typeface="Lucida Sans Unicode"/>
              </a:rPr>
              <a:t>Enseignement général et professionnel au sein du lycée</a:t>
            </a:r>
            <a:endParaRPr b="0" lang="fr-FR" sz="1600" spc="-1" strike="noStrike">
              <a:latin typeface="Arial"/>
            </a:endParaRPr>
          </a:p>
          <a:p>
            <a:pPr marL="271440" indent="-2685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b="1" lang="fr-FR" sz="1600" spc="-1" strike="noStrike">
                <a:solidFill>
                  <a:srgbClr val="000000"/>
                </a:solidFill>
                <a:latin typeface="Candara"/>
                <a:ea typeface="Lucida Sans Unicode"/>
              </a:rPr>
              <a:t>Périodes de formation </a:t>
            </a:r>
            <a:r>
              <a:rPr b="0" lang="fr-FR" sz="1600" spc="-1" strike="noStrike">
                <a:solidFill>
                  <a:srgbClr val="000000"/>
                </a:solidFill>
                <a:latin typeface="Candara"/>
                <a:ea typeface="Lucida Sans Unicode"/>
              </a:rPr>
              <a:t>en entreprise</a:t>
            </a:r>
            <a:endParaRPr b="0" lang="fr-FR" sz="1600" spc="-1" strike="noStrike">
              <a:latin typeface="Arial"/>
            </a:endParaRPr>
          </a:p>
          <a:p>
            <a:pPr marL="271440" indent="-2685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b="1" lang="fr-FR" sz="1600" spc="-1" strike="noStrike">
                <a:solidFill>
                  <a:srgbClr val="000000"/>
                </a:solidFill>
                <a:latin typeface="Candara"/>
                <a:ea typeface="Lucida Sans Unicode"/>
              </a:rPr>
              <a:t> </a:t>
            </a:r>
            <a:r>
              <a:rPr b="1" lang="fr-FR" sz="1600" spc="-1" strike="noStrike">
                <a:solidFill>
                  <a:srgbClr val="000000"/>
                </a:solidFill>
                <a:latin typeface="Candara"/>
                <a:ea typeface="Lucida Sans Unicode"/>
              </a:rPr>
              <a:t>Statut scolaire de lycée</a:t>
            </a:r>
            <a:endParaRPr b="0" lang="fr-FR" sz="1600" spc="-1" strike="noStrike">
              <a:latin typeface="Arial"/>
            </a:endParaRPr>
          </a:p>
          <a:p>
            <a:pPr marL="271440" indent="-2685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b="0" lang="fr-FR" sz="1600" spc="-1" strike="noStrike">
                <a:solidFill>
                  <a:srgbClr val="000000"/>
                </a:solidFill>
                <a:latin typeface="Candara"/>
                <a:ea typeface="Lucida Sans Unicode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Candara"/>
                <a:ea typeface="Lucida Sans Unicode"/>
              </a:rPr>
              <a:t>Vacances scolaires</a:t>
            </a:r>
            <a:endParaRPr b="0" lang="fr-FR" sz="1600" spc="-1" strike="noStrike">
              <a:latin typeface="Arial"/>
            </a:endParaRPr>
          </a:p>
          <a:p>
            <a:pPr marL="272880" indent="-266760">
              <a:lnSpc>
                <a:spcPct val="100000"/>
              </a:lnSpc>
              <a:spcBef>
                <a:spcPts val="400"/>
              </a:spcBef>
            </a:pPr>
            <a:endParaRPr b="0" lang="fr-FR" sz="1600" spc="-1" strike="noStrike"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4427640" y="1989000"/>
            <a:ext cx="4464360" cy="4606920"/>
          </a:xfrm>
          <a:prstGeom prst="rect">
            <a:avLst/>
          </a:prstGeom>
          <a:noFill/>
          <a:ln w="9360">
            <a:solidFill>
              <a:srgbClr val="0076a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72880" indent="-266760" algn="ctr">
              <a:lnSpc>
                <a:spcPct val="100000"/>
              </a:lnSpc>
              <a:spcBef>
                <a:spcPts val="499"/>
              </a:spcBef>
            </a:pPr>
            <a:r>
              <a:rPr b="1" lang="fr-FR" sz="2000" spc="-1" strike="noStrike">
                <a:solidFill>
                  <a:srgbClr val="0293e0"/>
                </a:solidFill>
                <a:latin typeface="Constantia"/>
                <a:ea typeface="Lucida Sans Unicode"/>
              </a:rPr>
              <a:t>En apprentissage en centre de formation des apprentis (CFA) ou dans certains lycées professionnels </a:t>
            </a:r>
            <a:endParaRPr b="0" lang="fr-FR" sz="2000" spc="-1" strike="noStrike">
              <a:latin typeface="Arial"/>
            </a:endParaRPr>
          </a:p>
          <a:p>
            <a:pPr marL="272880" indent="-266760">
              <a:lnSpc>
                <a:spcPct val="100000"/>
              </a:lnSpc>
              <a:spcBef>
                <a:spcPts val="400"/>
              </a:spcBef>
            </a:pPr>
            <a:endParaRPr b="0" lang="fr-FR" sz="2000" spc="-1" strike="noStrike">
              <a:latin typeface="Arial"/>
            </a:endParaRPr>
          </a:p>
          <a:p>
            <a:pPr marL="271440" indent="-2685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b="1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35 heures de travail </a:t>
            </a:r>
            <a:r>
              <a:rPr b="0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par semaine</a:t>
            </a:r>
            <a:endParaRPr b="0" lang="fr-FR" sz="1600" spc="-1" strike="noStrike">
              <a:latin typeface="Arial"/>
            </a:endParaRPr>
          </a:p>
          <a:p>
            <a:pPr marL="271440" indent="-2685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b="1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Alternance </a:t>
            </a:r>
            <a:r>
              <a:rPr b="0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: (rythme plus soutenu)</a:t>
            </a:r>
            <a:endParaRPr b="0" lang="fr-FR" sz="1600" spc="-1" strike="noStrike">
              <a:latin typeface="Arial"/>
            </a:endParaRPr>
          </a:p>
          <a:p>
            <a:pPr marL="272880" indent="-266760">
              <a:lnSpc>
                <a:spcPct val="100000"/>
              </a:lnSpc>
              <a:spcBef>
                <a:spcPts val="400"/>
              </a:spcBef>
            </a:pPr>
            <a:r>
              <a:rPr b="0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	</a:t>
            </a:r>
            <a:r>
              <a:rPr b="0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-&gt; 1/3 au CFA (enseignement général et professionnel)</a:t>
            </a:r>
            <a:endParaRPr b="0" lang="fr-FR" sz="1600" spc="-1" strike="noStrike">
              <a:latin typeface="Arial"/>
            </a:endParaRPr>
          </a:p>
          <a:p>
            <a:pPr marL="272880" indent="-266760">
              <a:lnSpc>
                <a:spcPct val="100000"/>
              </a:lnSpc>
              <a:spcBef>
                <a:spcPts val="400"/>
              </a:spcBef>
            </a:pPr>
            <a:r>
              <a:rPr b="0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	</a:t>
            </a:r>
            <a:r>
              <a:rPr b="0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-&gt; 2/3 chez un patron  (pratique professionnelle)</a:t>
            </a:r>
            <a:endParaRPr b="0" lang="fr-FR" sz="1600" spc="-1" strike="noStrike">
              <a:latin typeface="Arial"/>
            </a:endParaRPr>
          </a:p>
          <a:p>
            <a:pPr marL="271440" indent="-2685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b="1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Statut d’employé : </a:t>
            </a:r>
            <a:r>
              <a:rPr b="0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sous contrat et</a:t>
            </a:r>
            <a:endParaRPr b="0" lang="fr-FR" sz="1600" spc="-1" strike="noStrike">
              <a:latin typeface="Arial"/>
            </a:endParaRPr>
          </a:p>
          <a:p>
            <a:pPr marL="272880" indent="-266760">
              <a:lnSpc>
                <a:spcPct val="100000"/>
              </a:lnSpc>
              <a:spcBef>
                <a:spcPts val="400"/>
              </a:spcBef>
            </a:pPr>
            <a:r>
              <a:rPr b="0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	</a:t>
            </a:r>
            <a:r>
              <a:rPr b="0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5 semaines de congés par an </a:t>
            </a:r>
            <a:endParaRPr b="0" lang="fr-FR" sz="1600" spc="-1" strike="noStrike">
              <a:latin typeface="Arial"/>
            </a:endParaRPr>
          </a:p>
          <a:p>
            <a:pPr marL="272880" indent="-266760">
              <a:lnSpc>
                <a:spcPct val="100000"/>
              </a:lnSpc>
              <a:spcBef>
                <a:spcPts val="400"/>
              </a:spcBef>
            </a:pPr>
            <a:r>
              <a:rPr b="0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  </a:t>
            </a:r>
            <a:r>
              <a:rPr b="0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	</a:t>
            </a:r>
            <a:r>
              <a:rPr b="0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(période d’essai de 45 jours effectifs)</a:t>
            </a:r>
            <a:endParaRPr b="0" lang="fr-FR" sz="1600" spc="-1" strike="noStrike">
              <a:latin typeface="Arial"/>
            </a:endParaRPr>
          </a:p>
          <a:p>
            <a:pPr marL="271440" indent="-2685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b="0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 </a:t>
            </a:r>
            <a:r>
              <a:rPr b="1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Rémunération </a:t>
            </a:r>
            <a:r>
              <a:rPr b="0" lang="fr-FR" sz="1600" spc="-1" strike="noStrike">
                <a:solidFill>
                  <a:srgbClr val="000000"/>
                </a:solidFill>
                <a:latin typeface="Constantia"/>
                <a:ea typeface="Lucida Sans Unicode"/>
              </a:rPr>
              <a:t>(% du SMIC)</a:t>
            </a:r>
            <a:endParaRPr b="0" lang="fr-FR" sz="1600" spc="-1" strike="noStrike">
              <a:latin typeface="Arial"/>
            </a:endParaRPr>
          </a:p>
          <a:p>
            <a:pPr marL="272880" indent="-266760">
              <a:lnSpc>
                <a:spcPct val="100000"/>
              </a:lnSpc>
              <a:spcBef>
                <a:spcPts val="499"/>
              </a:spcBef>
            </a:pPr>
            <a:endParaRPr b="0" lang="fr-FR" sz="1600" spc="-1" strike="noStrike">
              <a:latin typeface="Arial"/>
            </a:endParaRPr>
          </a:p>
          <a:p>
            <a:pPr marL="272880" indent="-266760">
              <a:lnSpc>
                <a:spcPct val="100000"/>
              </a:lnSpc>
              <a:spcBef>
                <a:spcPts val="499"/>
              </a:spcBef>
            </a:pPr>
            <a:endParaRPr b="0" lang="fr-FR" sz="1600" spc="-1" strike="noStrike">
              <a:latin typeface="Arial"/>
            </a:endParaRPr>
          </a:p>
        </p:txBody>
      </p:sp>
      <p:sp>
        <p:nvSpPr>
          <p:cNvPr id="316" name="CustomShape 4"/>
          <p:cNvSpPr/>
          <p:nvPr/>
        </p:nvSpPr>
        <p:spPr>
          <a:xfrm>
            <a:off x="179280" y="4724280"/>
            <a:ext cx="4037040" cy="1871640"/>
          </a:xfrm>
          <a:prstGeom prst="rect">
            <a:avLst/>
          </a:prstGeom>
          <a:noFill/>
          <a:ln w="9360">
            <a:solidFill>
              <a:srgbClr val="0076a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72880" indent="-266760" algn="ctr">
              <a:lnSpc>
                <a:spcPct val="100000"/>
              </a:lnSpc>
              <a:spcBef>
                <a:spcPts val="499"/>
              </a:spcBef>
            </a:pPr>
            <a:r>
              <a:rPr b="0" lang="fr-FR" sz="2000" spc="-1" strike="noStrike">
                <a:solidFill>
                  <a:srgbClr val="000000"/>
                </a:solidFill>
                <a:latin typeface="Candara"/>
                <a:ea typeface="Lucida Sans Unicode"/>
              </a:rPr>
              <a:t> </a:t>
            </a:r>
            <a:r>
              <a:rPr b="1" lang="fr-FR" sz="2000" spc="-1" strike="noStrike">
                <a:solidFill>
                  <a:srgbClr val="0293e0"/>
                </a:solidFill>
                <a:latin typeface="Candara"/>
                <a:ea typeface="Lucida Sans Unicode"/>
              </a:rPr>
              <a:t>Formation Mixte</a:t>
            </a:r>
            <a:endParaRPr b="0" lang="fr-FR" sz="2000" spc="-1" strike="noStrike">
              <a:latin typeface="Arial"/>
            </a:endParaRPr>
          </a:p>
          <a:p>
            <a:pPr marL="272880" indent="-266760" algn="ctr">
              <a:lnSpc>
                <a:spcPct val="100000"/>
              </a:lnSpc>
              <a:spcBef>
                <a:spcPts val="499"/>
              </a:spcBef>
            </a:pPr>
            <a:endParaRPr b="0" lang="fr-FR" sz="2000" spc="-1" strike="noStrike">
              <a:latin typeface="Arial"/>
            </a:endParaRPr>
          </a:p>
          <a:p>
            <a:pPr marL="271440" indent="-2685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b="0" lang="fr-FR" sz="1600" spc="-1" strike="noStrike">
                <a:solidFill>
                  <a:srgbClr val="000000"/>
                </a:solidFill>
                <a:latin typeface="Candara"/>
                <a:ea typeface="Lucida Sans Unicode"/>
              </a:rPr>
              <a:t>Seconde à temps plein</a:t>
            </a:r>
            <a:endParaRPr b="0" lang="fr-FR" sz="1600" spc="-1" strike="noStrike">
              <a:latin typeface="Arial"/>
            </a:endParaRPr>
          </a:p>
          <a:p>
            <a:pPr marL="271440" indent="-2685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b="0" lang="fr-FR" sz="1600" spc="-1" strike="noStrike">
                <a:solidFill>
                  <a:srgbClr val="000000"/>
                </a:solidFill>
                <a:latin typeface="Candara"/>
                <a:ea typeface="Lucida Sans Unicode"/>
              </a:rPr>
              <a:t>Première et Terminale en apprentissage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17" name="CustomShape 5"/>
          <p:cNvSpPr/>
          <p:nvPr/>
        </p:nvSpPr>
        <p:spPr>
          <a:xfrm>
            <a:off x="3990960" y="6250320"/>
            <a:ext cx="1160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12F511B4-7073-45E4-A94C-C5E94529D02F}" type="slidenum">
              <a:rPr b="0" lang="fr-FR" sz="1000" spc="-1" strike="noStrike">
                <a:solidFill>
                  <a:srgbClr val="073e87"/>
                </a:solidFill>
                <a:latin typeface="Candara"/>
                <a:ea typeface="DejaVu Sans"/>
              </a:rPr>
              <a:t>1</a:t>
            </a:fld>
            <a:endParaRPr b="0" lang="fr-FR" sz="1000" spc="-1" strike="noStrike">
              <a:latin typeface="Arial"/>
            </a:endParaRPr>
          </a:p>
        </p:txBody>
      </p:sp>
    </p:spTree>
  </p:cSld>
  <p:timing>
    <p:tnLst>
      <p:par>
        <p:cTn id="114" dur="indefinite" restart="never" nodeType="tmRoot">
          <p:childTnLst>
            <p:seq>
              <p:cTn id="11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513080" y="6348960"/>
            <a:ext cx="6464160" cy="464400"/>
          </a:xfrm>
          <a:prstGeom prst="rect">
            <a:avLst/>
          </a:prstGeom>
          <a:gradFill rotWithShape="0">
            <a:gsLst>
              <a:gs pos="0">
                <a:srgbClr val="89daff"/>
              </a:gs>
              <a:gs pos="100000">
                <a:srgbClr val="ceecff"/>
              </a:gs>
            </a:gsLst>
            <a:lin ang="162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 Narrow"/>
                <a:ea typeface="DejaVu Sans"/>
              </a:rPr>
              <a:t>Classe de 3</a:t>
            </a:r>
            <a:r>
              <a:rPr b="0" lang="fr-FR" sz="1800" spc="-1" strike="noStrike" baseline="30000">
                <a:solidFill>
                  <a:srgbClr val="000000"/>
                </a:solidFill>
                <a:latin typeface="Arial Narrow"/>
                <a:ea typeface="DejaVu Sans"/>
              </a:rPr>
              <a:t>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1513080" y="5817600"/>
            <a:ext cx="1986840" cy="353880"/>
          </a:xfrm>
          <a:prstGeom prst="rect">
            <a:avLst/>
          </a:prstGeom>
          <a:solidFill>
            <a:srgbClr val="b1c800"/>
          </a:solidFill>
          <a:ln w="9360"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1</a:t>
            </a:r>
            <a:r>
              <a:rPr b="0" lang="fr-FR" sz="2000" spc="-1" strike="noStrike" baseline="30000">
                <a:solidFill>
                  <a:srgbClr val="000000"/>
                </a:solidFill>
                <a:latin typeface="Arial Narrow"/>
                <a:ea typeface="DejaVu Sans"/>
              </a:rPr>
              <a:t>re</a:t>
            </a:r>
            <a:r>
              <a:rPr b="0" lang="fr-FR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Arial Narrow"/>
                <a:ea typeface="DejaVu Sans"/>
              </a:rPr>
              <a:t>année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5735160" y="5360760"/>
            <a:ext cx="2242440" cy="353880"/>
          </a:xfrm>
          <a:prstGeom prst="rect">
            <a:avLst/>
          </a:prstGeom>
          <a:solidFill>
            <a:srgbClr val="b1c800"/>
          </a:solidFill>
          <a:ln w="9360"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 Narrow"/>
                <a:ea typeface="DejaVu Sans"/>
              </a:rPr>
              <a:t>1</a:t>
            </a:r>
            <a:r>
              <a:rPr b="0" lang="fr-FR" sz="1800" spc="-1" strike="noStrike" baseline="30000">
                <a:solidFill>
                  <a:srgbClr val="000000"/>
                </a:solidFill>
                <a:latin typeface="Arial Narrow"/>
                <a:ea typeface="DejaVu Sans"/>
              </a:rPr>
              <a:t>re</a:t>
            </a:r>
            <a:r>
              <a:rPr b="0" lang="fr-FR" sz="1800" spc="-1" strike="noStrike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r>
              <a:rPr b="1" lang="fr-FR" sz="1800" spc="-1" strike="noStrike">
                <a:solidFill>
                  <a:srgbClr val="595959"/>
                </a:solidFill>
                <a:latin typeface="Arial Narrow"/>
                <a:ea typeface="DejaVu Sans"/>
              </a:rPr>
              <a:t>professionnelle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5735160" y="5857560"/>
            <a:ext cx="2242440" cy="356040"/>
          </a:xfrm>
          <a:prstGeom prst="rect">
            <a:avLst/>
          </a:prstGeom>
          <a:solidFill>
            <a:srgbClr val="a9c000"/>
          </a:solidFill>
          <a:ln w="9360"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 Narrow"/>
                <a:ea typeface="DejaVu Sans"/>
              </a:rPr>
              <a:t>2</a:t>
            </a:r>
            <a:r>
              <a:rPr b="0" lang="fr-FR" sz="1600" spc="-1" strike="noStrike" baseline="30000">
                <a:solidFill>
                  <a:srgbClr val="000000"/>
                </a:solidFill>
                <a:latin typeface="Arial Narrow"/>
                <a:ea typeface="DejaVu Sans"/>
              </a:rPr>
              <a:t>de</a:t>
            </a:r>
            <a:r>
              <a:rPr b="0" lang="fr-FR" sz="1600" spc="-1" strike="noStrike">
                <a:solidFill>
                  <a:srgbClr val="595959"/>
                </a:solidFill>
                <a:latin typeface="Arial Narrow"/>
                <a:ea typeface="DejaVu Sans"/>
              </a:rPr>
              <a:t> </a:t>
            </a:r>
            <a:r>
              <a:rPr b="1" lang="fr-FR" sz="1600" spc="-1" strike="noStrike">
                <a:solidFill>
                  <a:srgbClr val="595959"/>
                </a:solidFill>
                <a:latin typeface="Arial Narrow"/>
                <a:ea typeface="DejaVu Sans"/>
              </a:rPr>
              <a:t>professionnelle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22" name="CustomShape 5"/>
          <p:cNvSpPr/>
          <p:nvPr/>
        </p:nvSpPr>
        <p:spPr>
          <a:xfrm>
            <a:off x="1513080" y="5323680"/>
            <a:ext cx="1986840" cy="353880"/>
          </a:xfrm>
          <a:prstGeom prst="rect">
            <a:avLst/>
          </a:prstGeom>
          <a:solidFill>
            <a:srgbClr val="a9c000"/>
          </a:solidFill>
          <a:ln w="9360"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 Narrow"/>
                <a:ea typeface="DejaVu Sans"/>
              </a:rPr>
              <a:t>2</a:t>
            </a:r>
            <a:r>
              <a:rPr b="0" lang="fr-FR" sz="2400" spc="-1" strike="noStrike" baseline="30000">
                <a:solidFill>
                  <a:srgbClr val="000000"/>
                </a:solidFill>
                <a:latin typeface="Arial Narrow"/>
                <a:ea typeface="DejaVu Sans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latin typeface="Arial Narrow"/>
                <a:ea typeface="DejaVu Sans"/>
              </a:rPr>
              <a:t> année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323" name="CustomShape 6"/>
          <p:cNvSpPr/>
          <p:nvPr/>
        </p:nvSpPr>
        <p:spPr>
          <a:xfrm>
            <a:off x="5745600" y="4884480"/>
            <a:ext cx="2231640" cy="367920"/>
          </a:xfrm>
          <a:prstGeom prst="rect">
            <a:avLst/>
          </a:prstGeom>
          <a:solidFill>
            <a:srgbClr val="b1c800"/>
          </a:solidFill>
          <a:ln w="9360"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595959"/>
                </a:solidFill>
                <a:latin typeface="Constantia"/>
                <a:ea typeface="DejaVu Sans"/>
              </a:rPr>
              <a:t>T</a:t>
            </a:r>
            <a:r>
              <a:rPr b="1" lang="fr-FR" sz="1600" spc="-1" strike="noStrike" baseline="30000">
                <a:solidFill>
                  <a:srgbClr val="595959"/>
                </a:solidFill>
                <a:latin typeface="Constantia"/>
                <a:ea typeface="DejaVu Sans"/>
              </a:rPr>
              <a:t>ale </a:t>
            </a:r>
            <a:r>
              <a:rPr b="1" lang="fr-FR" sz="1600" spc="-1" strike="noStrike">
                <a:solidFill>
                  <a:srgbClr val="595959"/>
                </a:solidFill>
                <a:latin typeface="Constantia"/>
                <a:ea typeface="DejaVu Sans"/>
              </a:rPr>
              <a:t>professionnelle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24" name="CustomShape 7"/>
          <p:cNvSpPr/>
          <p:nvPr/>
        </p:nvSpPr>
        <p:spPr>
          <a:xfrm>
            <a:off x="1912680" y="4884480"/>
            <a:ext cx="118800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CAP/A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25" name="CustomShape 8"/>
          <p:cNvSpPr/>
          <p:nvPr/>
        </p:nvSpPr>
        <p:spPr>
          <a:xfrm>
            <a:off x="6141240" y="4607280"/>
            <a:ext cx="102528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onstantia"/>
                <a:ea typeface="DejaVu Sans"/>
              </a:rPr>
              <a:t>BAC PRO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326" name="CustomShape 9"/>
          <p:cNvSpPr/>
          <p:nvPr/>
        </p:nvSpPr>
        <p:spPr>
          <a:xfrm flipH="1" flipV="1">
            <a:off x="3467520" y="5645160"/>
            <a:ext cx="2264400" cy="388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73779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7" name="CustomShape 10"/>
          <p:cNvSpPr/>
          <p:nvPr/>
        </p:nvSpPr>
        <p:spPr>
          <a:xfrm>
            <a:off x="3522960" y="5430600"/>
            <a:ext cx="2210760" cy="10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ef823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11"/>
          <p:cNvSpPr/>
          <p:nvPr/>
        </p:nvSpPr>
        <p:spPr>
          <a:xfrm>
            <a:off x="412920" y="1583280"/>
            <a:ext cx="8312040" cy="130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CAP = premier niveau de qualification pour l’emploi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ff0000"/>
                </a:solidFill>
                <a:latin typeface="Constantia"/>
                <a:ea typeface="DejaVu Sans"/>
              </a:rPr>
              <a:t>Attention</a:t>
            </a:r>
            <a:r>
              <a:rPr b="1" lang="fr-FR" sz="2000" spc="-1" strike="noStrike">
                <a:solidFill>
                  <a:srgbClr val="a9c000"/>
                </a:solidFill>
                <a:latin typeface="Constantia"/>
                <a:ea typeface="DejaVu Sans"/>
              </a:rPr>
              <a:t> :  </a:t>
            </a:r>
            <a:r>
              <a:rPr b="1" lang="fr-FR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tous les secteurs professionnels ne proposent pas le CAP mais le bac professionnel  comme diplôme d’accès à l’emploi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329" name="CustomShape 12"/>
          <p:cNvSpPr/>
          <p:nvPr/>
        </p:nvSpPr>
        <p:spPr>
          <a:xfrm>
            <a:off x="412920" y="748080"/>
            <a:ext cx="782532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0293e0"/>
                </a:solidFill>
                <a:latin typeface="Constantia"/>
                <a:ea typeface="DejaVu Sans"/>
              </a:rPr>
              <a:t>        </a:t>
            </a:r>
            <a:r>
              <a:rPr b="1" lang="fr-FR" sz="4000" spc="-1" strike="noStrike">
                <a:solidFill>
                  <a:srgbClr val="000000"/>
                </a:solidFill>
                <a:latin typeface="Constantia"/>
                <a:ea typeface="DejaVu Sans"/>
              </a:rPr>
              <a:t>CAP ou BAC PRO ?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330" name="CustomShape 13"/>
          <p:cNvSpPr/>
          <p:nvPr/>
        </p:nvSpPr>
        <p:spPr>
          <a:xfrm>
            <a:off x="1513080" y="6215040"/>
            <a:ext cx="6988320" cy="27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</a:pPr>
            <a:r>
              <a:rPr b="0" i="1" lang="fr-FR" sz="1200" spc="-1" strike="noStrike" cap="all">
                <a:solidFill>
                  <a:srgbClr val="ffffff"/>
                </a:solidFill>
                <a:latin typeface="Arial"/>
                <a:ea typeface="DejaVu Sans"/>
              </a:rPr>
              <a:t>Octobre 2018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331" name="CustomShape 14"/>
          <p:cNvSpPr/>
          <p:nvPr/>
        </p:nvSpPr>
        <p:spPr>
          <a:xfrm>
            <a:off x="412920" y="2870280"/>
            <a:ext cx="8463960" cy="1613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800280" indent="-341640">
              <a:lnSpc>
                <a:spcPct val="100000"/>
              </a:lnSpc>
              <a:buClr>
                <a:srgbClr val="ef823f"/>
              </a:buClr>
              <a:buFont typeface="Wingdings" charset="2"/>
              <a:buChar char=""/>
            </a:pPr>
            <a:r>
              <a:rPr b="1" lang="fr-FR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En 2</a:t>
            </a:r>
            <a:r>
              <a:rPr b="1" lang="fr-FR" sz="2000" spc="-1" strike="noStrike" baseline="30000">
                <a:solidFill>
                  <a:srgbClr val="000000"/>
                </a:solidFill>
                <a:latin typeface="Constantia"/>
                <a:ea typeface="DejaVu Sans"/>
              </a:rPr>
              <a:t>de </a:t>
            </a:r>
            <a:r>
              <a:rPr b="1" lang="fr-FR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pro, une période de « consolidation de l'orientation » permet  de changer de secteur professionnel en début de 1</a:t>
            </a:r>
            <a:r>
              <a:rPr b="1" lang="fr-FR" sz="2000" spc="-1" strike="noStrike" baseline="30000">
                <a:solidFill>
                  <a:srgbClr val="000000"/>
                </a:solidFill>
                <a:latin typeface="Constantia"/>
                <a:ea typeface="DejaVu Sans"/>
              </a:rPr>
              <a:t>er</a:t>
            </a:r>
            <a:r>
              <a:rPr b="1" lang="fr-FR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 trimestre</a:t>
            </a:r>
            <a:endParaRPr b="0" lang="fr-FR" sz="2000" spc="-1" strike="noStrike">
              <a:latin typeface="Arial"/>
            </a:endParaRPr>
          </a:p>
          <a:p>
            <a:pPr lvl="1" marL="800280" indent="-341640">
              <a:lnSpc>
                <a:spcPct val="100000"/>
              </a:lnSpc>
              <a:buClr>
                <a:srgbClr val="ef823f"/>
              </a:buClr>
              <a:buFont typeface="Wingdings" charset="2"/>
              <a:buChar char=""/>
            </a:pPr>
            <a:r>
              <a:rPr b="1" lang="fr-FR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Passage possible de 2</a:t>
            </a:r>
            <a:r>
              <a:rPr b="1" lang="fr-FR" sz="2000" spc="-1" strike="noStrike" baseline="30000">
                <a:solidFill>
                  <a:srgbClr val="000000"/>
                </a:solidFill>
                <a:latin typeface="Constantia"/>
                <a:ea typeface="DejaVu Sans"/>
              </a:rPr>
              <a:t>de</a:t>
            </a:r>
            <a:r>
              <a:rPr b="1" lang="fr-FR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 pro à 2</a:t>
            </a:r>
            <a:r>
              <a:rPr b="1" lang="fr-FR" sz="2000" spc="-1" strike="noStrike" baseline="30000">
                <a:solidFill>
                  <a:srgbClr val="000000"/>
                </a:solidFill>
                <a:latin typeface="Constantia"/>
                <a:ea typeface="DejaVu Sans"/>
              </a:rPr>
              <a:t>e</a:t>
            </a:r>
            <a:r>
              <a:rPr b="1" lang="fr-FR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 année de CAP</a:t>
            </a:r>
            <a:endParaRPr b="0" lang="fr-FR" sz="2000" spc="-1" strike="noStrike">
              <a:latin typeface="Arial"/>
            </a:endParaRPr>
          </a:p>
          <a:p>
            <a:pPr lvl="1" marL="800280" indent="-341640">
              <a:lnSpc>
                <a:spcPct val="100000"/>
              </a:lnSpc>
              <a:buClr>
                <a:srgbClr val="ef823f"/>
              </a:buClr>
              <a:buFont typeface="Wingdings" charset="2"/>
              <a:buChar char=""/>
            </a:pPr>
            <a:r>
              <a:rPr b="1" lang="fr-FR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À l’issue du CAP, la poursuite possible en 1</a:t>
            </a:r>
            <a:r>
              <a:rPr b="1" lang="fr-FR" sz="2000" spc="-1" strike="noStrike" baseline="30000">
                <a:solidFill>
                  <a:srgbClr val="000000"/>
                </a:solidFill>
                <a:latin typeface="Constantia"/>
                <a:ea typeface="DejaVu Sans"/>
              </a:rPr>
              <a:t>re</a:t>
            </a:r>
            <a:r>
              <a:rPr b="1" lang="fr-FR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 pro</a:t>
            </a:r>
            <a:endParaRPr b="0" lang="fr-FR" sz="2000" spc="-1" strike="noStrike">
              <a:latin typeface="Arial"/>
            </a:endParaRPr>
          </a:p>
        </p:txBody>
      </p:sp>
    </p:spTree>
  </p:cSld>
  <p:timing>
    <p:tnLst>
      <p:par>
        <p:cTn id="116" dur="indefinite" restart="never" nodeType="tmRoot">
          <p:childTnLst>
            <p:seq>
              <p:cTn id="11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339120" y="1398960"/>
            <a:ext cx="8611560" cy="545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880">
              <a:lnSpc>
                <a:spcPct val="100000"/>
              </a:lnSpc>
              <a:spcAft>
                <a:spcPts val="1199"/>
              </a:spcAft>
              <a:buClr>
                <a:srgbClr val="31b6fd"/>
              </a:buClr>
              <a:buFont typeface="Wingdings" charset="2"/>
              <a:buChar char=""/>
            </a:pPr>
            <a:r>
              <a:rPr b="1" lang="fr-FR" sz="5100" spc="-1" strike="noStrike">
                <a:solidFill>
                  <a:srgbClr val="000000"/>
                </a:solidFill>
                <a:latin typeface="Constantia"/>
                <a:ea typeface="DejaVu Sans"/>
              </a:rPr>
              <a:t>190 spécialités</a:t>
            </a:r>
            <a:endParaRPr b="0" lang="fr-FR" sz="51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buClr>
                <a:srgbClr val="31b6fd"/>
              </a:buClr>
              <a:buFont typeface="Wingdings" charset="2"/>
              <a:buChar char=""/>
            </a:pPr>
            <a:r>
              <a:rPr b="1" lang="fr-FR" sz="5100" spc="-1" strike="noStrike">
                <a:solidFill>
                  <a:srgbClr val="000000"/>
                </a:solidFill>
                <a:latin typeface="Constantia"/>
                <a:ea typeface="DejaVu Sans"/>
              </a:rPr>
              <a:t>33 à 39h par semaine</a:t>
            </a:r>
            <a:endParaRPr b="0" lang="fr-FR" sz="5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5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5000" spc="-1" strike="noStrike">
                <a:solidFill>
                  <a:srgbClr val="00b050"/>
                </a:solidFill>
                <a:latin typeface="Constantia"/>
                <a:ea typeface="DejaVu Sans"/>
              </a:rPr>
              <a:t>Enseignements technologiques et professionnels :17 ou 18 heures</a:t>
            </a:r>
            <a:endParaRPr b="0" lang="fr-FR" sz="5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5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5000" spc="-1" strike="noStrike">
                <a:solidFill>
                  <a:srgbClr val="ff0000"/>
                </a:solidFill>
                <a:latin typeface="Constantia"/>
                <a:ea typeface="DejaVu Sans"/>
              </a:rPr>
              <a:t>Enseignements généraux : 17 ou 18 heures</a:t>
            </a:r>
            <a:endParaRPr b="0" lang="fr-FR" sz="5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16296"/>
                </a:solidFill>
                <a:latin typeface="Constantia"/>
                <a:ea typeface="DejaVu Sans"/>
              </a:rPr>
              <a:t> </a:t>
            </a:r>
            <a:endParaRPr b="0" lang="fr-FR" sz="3200" spc="-1" strike="noStrike">
              <a:latin typeface="Arial"/>
            </a:endParaRPr>
          </a:p>
          <a:p>
            <a:pPr lvl="3" marL="1143000" indent="-227160">
              <a:lnSpc>
                <a:spcPct val="100000"/>
              </a:lnSpc>
              <a:buClr>
                <a:srgbClr val="31b6fd"/>
              </a:buClr>
              <a:buFont typeface="Wingdings" charset="2"/>
              <a:buChar char=""/>
            </a:pPr>
            <a:r>
              <a:rPr b="1" lang="fr-FR" sz="6000" spc="-1" strike="noStrike">
                <a:solidFill>
                  <a:srgbClr val="002060"/>
                </a:solidFill>
                <a:latin typeface="Constantia"/>
                <a:ea typeface="DejaVu Sans"/>
              </a:rPr>
              <a:t>Langues : 2h</a:t>
            </a:r>
            <a:endParaRPr b="0" lang="fr-FR" sz="6000" spc="-1" strike="noStrike">
              <a:latin typeface="Arial"/>
            </a:endParaRPr>
          </a:p>
          <a:p>
            <a:pPr lvl="3" marL="1143000" indent="-227160">
              <a:lnSpc>
                <a:spcPct val="100000"/>
              </a:lnSpc>
              <a:buClr>
                <a:srgbClr val="31b6fd"/>
              </a:buClr>
              <a:buFont typeface="Wingdings" charset="2"/>
              <a:buChar char=""/>
            </a:pPr>
            <a:r>
              <a:rPr b="1" lang="fr-FR" sz="6000" spc="-1" strike="noStrike">
                <a:solidFill>
                  <a:srgbClr val="002060"/>
                </a:solidFill>
                <a:latin typeface="Constantia"/>
                <a:ea typeface="DejaVu Sans"/>
              </a:rPr>
              <a:t>Arts appliqués : 2h   </a:t>
            </a:r>
            <a:endParaRPr b="0" lang="fr-FR" sz="6000" spc="-1" strike="noStrike">
              <a:latin typeface="Arial"/>
            </a:endParaRPr>
          </a:p>
          <a:p>
            <a:pPr lvl="3" marL="1143000" indent="-227160">
              <a:lnSpc>
                <a:spcPct val="100000"/>
              </a:lnSpc>
              <a:buClr>
                <a:srgbClr val="31b6fd"/>
              </a:buClr>
              <a:buFont typeface="Wingdings" charset="2"/>
              <a:buChar char=""/>
            </a:pPr>
            <a:r>
              <a:rPr b="1" lang="fr-FR" sz="6000" spc="-1" strike="noStrike">
                <a:solidFill>
                  <a:srgbClr val="002060"/>
                </a:solidFill>
                <a:latin typeface="Constantia"/>
                <a:ea typeface="DejaVu Sans"/>
              </a:rPr>
              <a:t>EPS : 2h30 </a:t>
            </a:r>
            <a:endParaRPr b="0" lang="fr-FR" sz="6000" spc="-1" strike="noStrike">
              <a:latin typeface="Arial"/>
            </a:endParaRPr>
          </a:p>
          <a:p>
            <a:pPr lvl="3" marL="1143000" indent="-227160">
              <a:lnSpc>
                <a:spcPct val="100000"/>
              </a:lnSpc>
              <a:buClr>
                <a:srgbClr val="31b6fd"/>
              </a:buClr>
              <a:buFont typeface="Wingdings" charset="2"/>
              <a:buChar char=""/>
            </a:pPr>
            <a:r>
              <a:rPr b="1" lang="fr-FR" sz="6000" spc="-1" strike="noStrike">
                <a:solidFill>
                  <a:srgbClr val="002060"/>
                </a:solidFill>
                <a:latin typeface="Constantia"/>
                <a:ea typeface="DejaVu Sans"/>
              </a:rPr>
              <a:t>Aide individualisée : 1h</a:t>
            </a:r>
            <a:endParaRPr b="0" lang="fr-FR" sz="6000" spc="-1" strike="noStrike">
              <a:latin typeface="Arial"/>
            </a:endParaRPr>
          </a:p>
          <a:p>
            <a:pPr lvl="3" marL="1143000" indent="-227160">
              <a:lnSpc>
                <a:spcPct val="100000"/>
              </a:lnSpc>
              <a:buClr>
                <a:srgbClr val="31b6fd"/>
              </a:buClr>
              <a:buFont typeface="Wingdings" charset="2"/>
              <a:buChar char=""/>
            </a:pPr>
            <a:r>
              <a:rPr b="0" lang="fr-FR" sz="6000" spc="-1" strike="noStrike">
                <a:solidFill>
                  <a:srgbClr val="000000"/>
                </a:solidFill>
                <a:latin typeface="Arial"/>
                <a:ea typeface="DejaVu Sans"/>
              </a:rPr>
              <a:t>Mathématiques-sciences 3h30</a:t>
            </a:r>
            <a:endParaRPr b="0" lang="fr-FR" sz="6000" spc="-1" strike="noStrike">
              <a:latin typeface="Arial"/>
            </a:endParaRPr>
          </a:p>
          <a:p>
            <a:pPr lvl="3" marL="1143000" indent="-227160">
              <a:lnSpc>
                <a:spcPct val="100000"/>
              </a:lnSpc>
              <a:buClr>
                <a:srgbClr val="31b6fd"/>
              </a:buClr>
              <a:buFont typeface="Wingdings" charset="2"/>
              <a:buChar char=""/>
            </a:pPr>
            <a:r>
              <a:rPr b="0" lang="fr-FR" sz="6000" spc="-1" strike="noStrike">
                <a:solidFill>
                  <a:srgbClr val="000000"/>
                </a:solidFill>
                <a:latin typeface="Arial"/>
                <a:ea typeface="DejaVu Sans"/>
              </a:rPr>
              <a:t>Français –Histoire géographie 3h30</a:t>
            </a:r>
            <a:endParaRPr b="0" lang="fr-FR" sz="6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fr-FR" sz="60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b="1" lang="fr-FR" sz="6000" spc="-1" strike="noStrike">
                <a:solidFill>
                  <a:srgbClr val="002060"/>
                </a:solidFill>
                <a:latin typeface="Constantia"/>
                <a:ea typeface="DejaVu Sans"/>
              </a:rPr>
              <a:t>Facultatif :</a:t>
            </a:r>
            <a:endParaRPr b="0" lang="fr-FR" sz="6000" spc="-1" strike="noStrike">
              <a:latin typeface="Arial"/>
            </a:endParaRPr>
          </a:p>
          <a:p>
            <a:pPr lvl="3" marL="1143000" indent="-227160">
              <a:lnSpc>
                <a:spcPct val="100000"/>
              </a:lnSpc>
              <a:buClr>
                <a:srgbClr val="31b6fd"/>
              </a:buClr>
              <a:buFont typeface="Wingdings" charset="2"/>
              <a:buChar char=""/>
            </a:pPr>
            <a:r>
              <a:rPr b="1" lang="fr-FR" sz="6000" spc="-1" strike="noStrike">
                <a:solidFill>
                  <a:srgbClr val="002060"/>
                </a:solidFill>
                <a:latin typeface="Constantia"/>
                <a:ea typeface="DejaVu Sans"/>
              </a:rPr>
              <a:t>expression artistique : 2h  </a:t>
            </a:r>
            <a:endParaRPr b="0" lang="fr-FR" sz="6000" spc="-1" strike="noStrike">
              <a:latin typeface="Arial"/>
            </a:endParaRPr>
          </a:p>
          <a:p>
            <a:pPr lvl="3" marL="1143000" indent="-227160">
              <a:lnSpc>
                <a:spcPct val="100000"/>
              </a:lnSpc>
              <a:buClr>
                <a:srgbClr val="31b6fd"/>
              </a:buClr>
              <a:buFont typeface="Wingdings" charset="2"/>
              <a:buChar char=""/>
            </a:pPr>
            <a:r>
              <a:rPr b="1" lang="fr-FR" sz="6000" spc="-1" strike="noStrike">
                <a:solidFill>
                  <a:srgbClr val="002060"/>
                </a:solidFill>
                <a:latin typeface="Constantia"/>
                <a:ea typeface="DejaVu Sans"/>
              </a:rPr>
              <a:t>EPS : 2h</a:t>
            </a:r>
            <a:endParaRPr b="0" lang="fr-FR" sz="6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fr-FR" sz="60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1001"/>
              </a:spcBef>
              <a:buClr>
                <a:srgbClr val="31b6fd"/>
              </a:buClr>
              <a:buFont typeface="Symbol"/>
              <a:buChar char=""/>
            </a:pPr>
            <a:r>
              <a:rPr b="1" lang="fr-FR" sz="5000" spc="-1" strike="noStrike">
                <a:solidFill>
                  <a:srgbClr val="00b050"/>
                </a:solidFill>
                <a:latin typeface="Constantia"/>
                <a:ea typeface="DejaVu Sans"/>
              </a:rPr>
              <a:t>Formation en milieu professionnel : 3 mois sur les deux ans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3008520" y="699480"/>
            <a:ext cx="231408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00"/>
                </a:solidFill>
                <a:latin typeface="Constantia"/>
                <a:ea typeface="DejaVu Sans"/>
              </a:rPr>
              <a:t>LE CAP </a:t>
            </a:r>
            <a:endParaRPr b="0" lang="fr-FR" sz="4000" spc="-1" strike="noStrike">
              <a:latin typeface="Arial"/>
            </a:endParaRPr>
          </a:p>
        </p:txBody>
      </p:sp>
    </p:spTree>
  </p:cSld>
  <p:timing>
    <p:tnLst>
      <p:par>
        <p:cTn id="118" dur="indefinite" restart="never" nodeType="tmRoot">
          <p:childTnLst>
            <p:seq>
              <p:cTn id="11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760</TotalTime>
  <Application>LibreOffice/6.0.6.2$Windows_X86_64 LibreOffice_project/0c292870b25a325b5ed35f6b45599d2ea4458e77</Application>
  <Words>3910</Words>
  <Paragraphs>1076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2018-09-27T19:20:23Z</dcterms:created>
  <dc:creator>Sylvie</dc:creator>
  <dc:description/>
  <dc:language>fr-FR</dc:language>
  <cp:lastModifiedBy/>
  <cp:lastPrinted>2018-10-05T12:46:55Z</cp:lastPrinted>
  <dcterms:modified xsi:type="dcterms:W3CDTF">2020-10-06T17:18:06Z</dcterms:modified>
  <cp:revision>179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25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56</vt:i4>
  </property>
</Properties>
</file>